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86"/>
  </p:notesMasterIdLst>
  <p:sldIdLst>
    <p:sldId id="256" r:id="rId2"/>
    <p:sldId id="258" r:id="rId3"/>
    <p:sldId id="259" r:id="rId4"/>
    <p:sldId id="260" r:id="rId5"/>
    <p:sldId id="261" r:id="rId6"/>
    <p:sldId id="327" r:id="rId7"/>
    <p:sldId id="328" r:id="rId8"/>
    <p:sldId id="354" r:id="rId9"/>
    <p:sldId id="356" r:id="rId10"/>
    <p:sldId id="352" r:id="rId11"/>
    <p:sldId id="353" r:id="rId12"/>
    <p:sldId id="355" r:id="rId13"/>
    <p:sldId id="357" r:id="rId14"/>
    <p:sldId id="329" r:id="rId15"/>
    <p:sldId id="330" r:id="rId16"/>
    <p:sldId id="331" r:id="rId17"/>
    <p:sldId id="332" r:id="rId18"/>
    <p:sldId id="334" r:id="rId19"/>
    <p:sldId id="358" r:id="rId20"/>
    <p:sldId id="335" r:id="rId21"/>
    <p:sldId id="359" r:id="rId22"/>
    <p:sldId id="360" r:id="rId23"/>
    <p:sldId id="361" r:id="rId24"/>
    <p:sldId id="333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7" r:id="rId40"/>
    <p:sldId id="276" r:id="rId41"/>
    <p:sldId id="278" r:id="rId42"/>
    <p:sldId id="279" r:id="rId43"/>
    <p:sldId id="280" r:id="rId44"/>
    <p:sldId id="282" r:id="rId45"/>
    <p:sldId id="283" r:id="rId46"/>
    <p:sldId id="284" r:id="rId47"/>
    <p:sldId id="285" r:id="rId48"/>
    <p:sldId id="286" r:id="rId49"/>
    <p:sldId id="296" r:id="rId50"/>
    <p:sldId id="288" r:id="rId51"/>
    <p:sldId id="289" r:id="rId52"/>
    <p:sldId id="290" r:id="rId53"/>
    <p:sldId id="291" r:id="rId54"/>
    <p:sldId id="336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0" r:id="rId78"/>
    <p:sldId id="337" r:id="rId79"/>
    <p:sldId id="338" r:id="rId80"/>
    <p:sldId id="347" r:id="rId81"/>
    <p:sldId id="348" r:id="rId82"/>
    <p:sldId id="349" r:id="rId83"/>
    <p:sldId id="350" r:id="rId84"/>
    <p:sldId id="351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ABF45-8907-4637-9506-F41930605493}" type="datetimeFigureOut">
              <a:rPr lang="en-US" smtClean="0"/>
              <a:t>6/13/2015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CA048-CDA8-4957-9633-EADC85806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58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2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191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31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115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33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222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34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47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35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626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36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401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38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381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40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222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41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127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43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819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45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160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3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909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47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387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48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21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49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515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51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730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53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00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4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756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5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162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6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075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15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517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26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080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27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938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29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088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>
                <a:solidFill>
                  <a:srgbClr val="696464"/>
                </a:solidFill>
              </a:rPr>
              <a:pPr/>
              <a:t>6/13/2015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742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>
                <a:solidFill>
                  <a:srgbClr val="696464"/>
                </a:solidFill>
              </a:rPr>
              <a:pPr/>
              <a:t>6/13/2015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3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>
                <a:solidFill>
                  <a:srgbClr val="696464"/>
                </a:solidFill>
              </a:rPr>
              <a:pPr/>
              <a:t>6/13/2015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562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>
                <a:solidFill>
                  <a:srgbClr val="696464"/>
                </a:solidFill>
              </a:rPr>
              <a:pPr/>
              <a:t>6/13/2015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851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08A7C6C-0F39-4D70-8E8D-FE5B9C95FA73}" type="datetimeFigureOut">
              <a:rPr lang="en-US" smtClean="0">
                <a:solidFill>
                  <a:srgbClr val="696464"/>
                </a:solidFill>
              </a:rPr>
              <a:pPr/>
              <a:t>6/13/2015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798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>
                <a:solidFill>
                  <a:srgbClr val="696464"/>
                </a:solidFill>
              </a:rPr>
              <a:pPr/>
              <a:t>6/13/2015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53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>
                <a:solidFill>
                  <a:srgbClr val="696464"/>
                </a:solidFill>
              </a:rPr>
              <a:pPr/>
              <a:t>6/13/2015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2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>
                <a:solidFill>
                  <a:srgbClr val="696464"/>
                </a:solidFill>
              </a:rPr>
              <a:pPr/>
              <a:t>6/13/2015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460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>
                <a:solidFill>
                  <a:srgbClr val="696464"/>
                </a:solidFill>
              </a:rPr>
              <a:pPr/>
              <a:t>6/13/2015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19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>
                <a:solidFill>
                  <a:srgbClr val="696464"/>
                </a:solidFill>
              </a:rPr>
              <a:pPr/>
              <a:t>6/13/2015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1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>
                <a:solidFill>
                  <a:srgbClr val="696464"/>
                </a:solidFill>
              </a:rPr>
              <a:pPr/>
              <a:t>6/13/2015</a:t>
            </a:fld>
            <a:endParaRPr lang="en-US" dirty="0">
              <a:solidFill>
                <a:srgbClr val="696464"/>
              </a:solidFill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323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E59FD0C-5451-4CA0-86AF-E70AE3279989}" type="datetimeFigureOut">
              <a:rPr lang="en-US" smtClean="0">
                <a:solidFill>
                  <a:srgbClr val="696464"/>
                </a:solidFill>
              </a:rPr>
              <a:pPr/>
              <a:t>6/13/2015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696464"/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04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ip.cadence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github.com/esp8266/esp8266-wiki/wiki/W25Q40BVNI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esp8266/esp8266-wiki/wiki/Hardware_versions" TargetMode="External"/><Relationship Id="rId5" Type="http://schemas.openxmlformats.org/officeDocument/2006/relationships/hyperlink" Target="http://espressif.com/en/products/esp8266/" TargetMode="External"/><Relationship Id="rId4" Type="http://schemas.openxmlformats.org/officeDocument/2006/relationships/hyperlink" Target="https://github.com/esp8266/esp8266-wiki/wiki/Hardware_ESP8266-Version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p8266/esp8266-wiki/wiki/Driver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technolomaniac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mailto:mb@supplyframe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nalog.com/library/analogDialogue/archives/39-09/layout.html" TargetMode="External"/><Relationship Id="rId3" Type="http://schemas.openxmlformats.org/officeDocument/2006/relationships/hyperlink" Target="http://blog.screamingcircuits.com/2007/11/soldermask-and.html" TargetMode="External"/><Relationship Id="rId7" Type="http://schemas.openxmlformats.org/officeDocument/2006/relationships/hyperlink" Target="http://www.douglaskrantz.com/Mixed_Assembly.html" TargetMode="External"/><Relationship Id="rId2" Type="http://schemas.openxmlformats.org/officeDocument/2006/relationships/hyperlink" Target="http://www.robotroom.com/Silkscreen-and-Solder-Mask-1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cb.co.uk/PCBPrototyping" TargetMode="External"/><Relationship Id="rId5" Type="http://schemas.openxmlformats.org/officeDocument/2006/relationships/hyperlink" Target="http://dangerousprototypes.com/2012/01/12/itead-mystery-pcb-high-power-rgb-led-driver/" TargetMode="External"/><Relationship Id="rId4" Type="http://schemas.openxmlformats.org/officeDocument/2006/relationships/hyperlink" Target="http://hubhomedesign.com/smt-stencils-laser-cut-stencils-solder-paste-circuit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Zero to </a:t>
            </a:r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5561" y="4397998"/>
            <a:ext cx="8331604" cy="1069848"/>
          </a:xfrm>
        </p:spPr>
        <p:txBody>
          <a:bodyPr/>
          <a:lstStyle/>
          <a:p>
            <a:r>
              <a:rPr lang="en-US" dirty="0" smtClean="0"/>
              <a:t>ESP8266 &amp; THE $2.50 PATH TO WIFI ENABLED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122" y="323577"/>
            <a:ext cx="10058400" cy="1609344"/>
          </a:xfrm>
        </p:spPr>
        <p:txBody>
          <a:bodyPr/>
          <a:lstStyle/>
          <a:p>
            <a:r>
              <a:rPr lang="en-US" dirty="0" smtClean="0"/>
              <a:t>Some ESP Basics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982914" y="1595569"/>
            <a:ext cx="8399608" cy="506417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b="1" dirty="0"/>
              <a:t>What is this </a:t>
            </a:r>
            <a:r>
              <a:rPr lang="en-US" sz="2200" b="1" dirty="0" smtClean="0"/>
              <a:t>ESP8266?</a:t>
            </a:r>
            <a:endParaRPr lang="en-US" sz="2200" b="1" dirty="0"/>
          </a:p>
          <a:p>
            <a:r>
              <a:rPr lang="en-US" sz="2200" dirty="0" smtClean="0"/>
              <a:t>It </a:t>
            </a:r>
            <a:r>
              <a:rPr lang="en-US" sz="2200" dirty="0"/>
              <a:t>has GPIO, I2C, ADC, SPI, PWM and some more</a:t>
            </a:r>
          </a:p>
          <a:p>
            <a:r>
              <a:rPr lang="en-US" sz="2200" dirty="0"/>
              <a:t>It's running at 80MHz</a:t>
            </a:r>
          </a:p>
          <a:p>
            <a:r>
              <a:rPr lang="en-US" sz="2200" dirty="0"/>
              <a:t>64KBytes of instruction RAM</a:t>
            </a:r>
          </a:p>
          <a:p>
            <a:r>
              <a:rPr lang="en-US" sz="2200" dirty="0"/>
              <a:t>96KBytes of data RAM</a:t>
            </a:r>
          </a:p>
          <a:p>
            <a:r>
              <a:rPr lang="en-US" sz="2200" dirty="0"/>
              <a:t>64KBytes boot ROM</a:t>
            </a:r>
          </a:p>
          <a:p>
            <a:r>
              <a:rPr lang="en-US" sz="2200" dirty="0"/>
              <a:t>It has a </a:t>
            </a:r>
            <a:r>
              <a:rPr lang="en-US" sz="2200" dirty="0" err="1"/>
              <a:t>Winbond</a:t>
            </a:r>
            <a:r>
              <a:rPr lang="en-US" sz="2200" dirty="0"/>
              <a:t> </a:t>
            </a:r>
            <a:r>
              <a:rPr lang="en-US" sz="2200" dirty="0">
                <a:hlinkClick r:id="rId2"/>
              </a:rPr>
              <a:t>W25Q40BVNIG</a:t>
            </a:r>
            <a:r>
              <a:rPr lang="en-US" sz="2200" dirty="0"/>
              <a:t> SPI </a:t>
            </a:r>
            <a:r>
              <a:rPr lang="en-US" sz="2200" dirty="0" smtClean="0"/>
              <a:t>flash</a:t>
            </a:r>
          </a:p>
          <a:p>
            <a:pPr lvl="1"/>
            <a:r>
              <a:rPr lang="en-US" sz="2200" dirty="0"/>
              <a:t>Size 4Mbit (512KByte)</a:t>
            </a:r>
          </a:p>
          <a:p>
            <a:pPr lvl="1"/>
            <a:r>
              <a:rPr lang="en-US" sz="2200" dirty="0"/>
              <a:t>Clock speed 104Mhz</a:t>
            </a:r>
          </a:p>
          <a:p>
            <a:pPr lvl="1"/>
            <a:r>
              <a:rPr lang="en-US" sz="2200" dirty="0"/>
              <a:t>Erase size (Bytes) 4K, 32K, 64K</a:t>
            </a:r>
          </a:p>
          <a:p>
            <a:pPr lvl="1"/>
            <a:r>
              <a:rPr lang="en-US" sz="2200" dirty="0"/>
              <a:t>Voltage </a:t>
            </a:r>
            <a:r>
              <a:rPr lang="en-US" sz="2200" dirty="0" smtClean="0"/>
              <a:t>3v</a:t>
            </a:r>
            <a:endParaRPr lang="en-US" sz="2200" dirty="0"/>
          </a:p>
          <a:p>
            <a:r>
              <a:rPr lang="en-US" sz="2200" dirty="0"/>
              <a:t>It's a RISC architecture</a:t>
            </a:r>
          </a:p>
          <a:p>
            <a:r>
              <a:rPr lang="en-US" sz="2200" dirty="0"/>
              <a:t>The core is a 106micro Diamond Standard core (LX3) made by </a:t>
            </a:r>
            <a:r>
              <a:rPr lang="en-US" sz="2200" dirty="0" err="1">
                <a:hlinkClick r:id="rId3"/>
              </a:rPr>
              <a:t>Tensilica</a:t>
            </a:r>
            <a:endParaRPr lang="en-US" sz="2200" dirty="0"/>
          </a:p>
          <a:p>
            <a:r>
              <a:rPr lang="en-US" sz="2200" dirty="0"/>
              <a:t>The </a:t>
            </a:r>
            <a:r>
              <a:rPr lang="en-US" sz="2200" dirty="0">
                <a:hlinkClick r:id="rId4"/>
              </a:rPr>
              <a:t>ESP8266 chip</a:t>
            </a:r>
            <a:r>
              <a:rPr lang="en-US" sz="2200" dirty="0"/>
              <a:t> is made by </a:t>
            </a:r>
            <a:r>
              <a:rPr lang="en-US" sz="2200" dirty="0" err="1">
                <a:hlinkClick r:id="rId5"/>
              </a:rPr>
              <a:t>Espressif</a:t>
            </a:r>
            <a:endParaRPr lang="en-US" sz="2200" dirty="0"/>
          </a:p>
          <a:p>
            <a:r>
              <a:rPr lang="en-US" sz="2200" dirty="0">
                <a:hlinkClick r:id="rId6"/>
              </a:rPr>
              <a:t>Modules</a:t>
            </a:r>
            <a:r>
              <a:rPr lang="en-US" sz="2200" dirty="0"/>
              <a:t> bearing this chip are made by various manufacturers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522" y="497150"/>
            <a:ext cx="1221853" cy="126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0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250351" y="2607912"/>
            <a:ext cx="4404567" cy="1609344"/>
          </a:xfrm>
        </p:spPr>
        <p:txBody>
          <a:bodyPr/>
          <a:lstStyle/>
          <a:p>
            <a:pPr algn="ctr"/>
            <a:r>
              <a:rPr lang="en-US" dirty="0" smtClean="0"/>
              <a:t>ESP Basics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2" y="5255581"/>
            <a:ext cx="1221853" cy="126219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831178" y="307390"/>
            <a:ext cx="6676808" cy="621038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Features</a:t>
            </a:r>
            <a:endParaRPr lang="en-US" sz="1400" b="1" dirty="0"/>
          </a:p>
          <a:p>
            <a:r>
              <a:rPr lang="en-US" sz="1400" dirty="0" smtClean="0"/>
              <a:t>802.11 </a:t>
            </a:r>
            <a:r>
              <a:rPr lang="en-US" sz="1400" dirty="0"/>
              <a:t>b/g/n protocol</a:t>
            </a:r>
          </a:p>
          <a:p>
            <a:r>
              <a:rPr lang="en-US" sz="1400" dirty="0"/>
              <a:t>Wi-Fi 2.4 GHz, support WPA/WPA2</a:t>
            </a:r>
          </a:p>
          <a:p>
            <a:r>
              <a:rPr lang="en-US" sz="1400" dirty="0"/>
              <a:t>Super small module size (11.5mm x 11.5mm)</a:t>
            </a:r>
          </a:p>
          <a:p>
            <a:r>
              <a:rPr lang="en-US" sz="1400" dirty="0"/>
              <a:t>Integrated 10-bit ADC</a:t>
            </a:r>
          </a:p>
          <a:p>
            <a:r>
              <a:rPr lang="en-US" sz="1400" dirty="0"/>
              <a:t>Integrated TCP/IP protocol stack (ipv4 only at the moment)</a:t>
            </a:r>
          </a:p>
          <a:p>
            <a:r>
              <a:rPr lang="en-US" sz="1400" dirty="0"/>
              <a:t>Integrated TR switch, </a:t>
            </a:r>
            <a:r>
              <a:rPr lang="en-US" sz="1400" dirty="0" smtClean="0"/>
              <a:t>BALUN, </a:t>
            </a:r>
            <a:r>
              <a:rPr lang="en-US" sz="1400" dirty="0"/>
              <a:t>LNA, power amplifier and matching </a:t>
            </a:r>
            <a:r>
              <a:rPr lang="en-US" sz="1400" dirty="0" smtClean="0"/>
              <a:t>network</a:t>
            </a:r>
          </a:p>
          <a:p>
            <a:r>
              <a:rPr lang="en-US" sz="1400" dirty="0" smtClean="0"/>
              <a:t>Integrated </a:t>
            </a:r>
            <a:r>
              <a:rPr lang="en-US" sz="1400" dirty="0"/>
              <a:t>PLL, regulators, and power management units</a:t>
            </a:r>
          </a:p>
          <a:p>
            <a:r>
              <a:rPr lang="en-US" sz="1400" dirty="0"/>
              <a:t>+20dBm output power in 802.11b mode</a:t>
            </a:r>
          </a:p>
          <a:p>
            <a:r>
              <a:rPr lang="en-US" sz="1400" dirty="0"/>
              <a:t>Supports antenna diversity</a:t>
            </a:r>
          </a:p>
          <a:p>
            <a:r>
              <a:rPr lang="en-US" sz="1400" dirty="0"/>
              <a:t>Deep sleep power &lt;10uA, Power down leakage current &lt; 5uA</a:t>
            </a:r>
          </a:p>
          <a:p>
            <a:r>
              <a:rPr lang="en-US" sz="1400" dirty="0"/>
              <a:t>Integrated low power 32-bit MCU</a:t>
            </a:r>
          </a:p>
          <a:p>
            <a:r>
              <a:rPr lang="en-US" sz="1400" dirty="0"/>
              <a:t>SDIO 2.0, SPI, UART, </a:t>
            </a:r>
            <a:r>
              <a:rPr lang="en-US" sz="1400" dirty="0">
                <a:hlinkClick r:id="rId3"/>
              </a:rPr>
              <a:t>I2C</a:t>
            </a:r>
            <a:endParaRPr lang="en-US" sz="1400" dirty="0"/>
          </a:p>
          <a:p>
            <a:r>
              <a:rPr lang="en-US" sz="1400" dirty="0"/>
              <a:t>STBC, 1x1 MIMO, 2x1 MIMO</a:t>
            </a:r>
          </a:p>
          <a:p>
            <a:r>
              <a:rPr lang="en-US" sz="1400" dirty="0"/>
              <a:t>A-MPDU &amp; A-MSDU aggregation &amp; 0.4</a:t>
            </a:r>
            <a:r>
              <a:rPr lang="el-GR" sz="1400" dirty="0"/>
              <a:t>μ</a:t>
            </a:r>
            <a:r>
              <a:rPr lang="en-US" sz="1400" dirty="0"/>
              <a:t>s guard </a:t>
            </a:r>
            <a:r>
              <a:rPr lang="en-US" sz="1400" dirty="0" smtClean="0"/>
              <a:t>interval (</a:t>
            </a:r>
            <a:r>
              <a:rPr lang="en-US" sz="1400" i="1" dirty="0" smtClean="0"/>
              <a:t>used for Frame </a:t>
            </a:r>
            <a:r>
              <a:rPr lang="en-US" sz="1400" i="1" dirty="0" err="1" smtClean="0"/>
              <a:t>Aggr</a:t>
            </a:r>
            <a:r>
              <a:rPr lang="en-US" sz="1400" dirty="0" smtClean="0"/>
              <a:t>)</a:t>
            </a:r>
            <a:endParaRPr lang="en-US" sz="1400" dirty="0"/>
          </a:p>
          <a:p>
            <a:r>
              <a:rPr lang="en-US" sz="1400" dirty="0"/>
              <a:t>Wake up and transmit packets in &lt; </a:t>
            </a:r>
            <a:r>
              <a:rPr lang="en-US" sz="1400" dirty="0" smtClean="0"/>
              <a:t>2ms</a:t>
            </a:r>
          </a:p>
          <a:p>
            <a:r>
              <a:rPr lang="en-US" sz="1400" dirty="0" smtClean="0"/>
              <a:t>Standby power consumption of &lt; 1.0mW (DTIM3)</a:t>
            </a:r>
          </a:p>
          <a:p>
            <a:r>
              <a:rPr lang="en-US" sz="1400" dirty="0" smtClean="0"/>
              <a:t>Operating </a:t>
            </a:r>
            <a:r>
              <a:rPr lang="en-US" sz="1400" dirty="0"/>
              <a:t>temperature range -40C ~ 125C</a:t>
            </a:r>
          </a:p>
        </p:txBody>
      </p:sp>
    </p:spTree>
    <p:extLst>
      <p:ext uri="{BB962C8B-B14F-4D97-AF65-F5344CB8AC3E}">
        <p14:creationId xmlns:p14="http://schemas.microsoft.com/office/powerpoint/2010/main" val="185397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778" y="50529"/>
            <a:ext cx="10058400" cy="1609344"/>
          </a:xfrm>
        </p:spPr>
        <p:txBody>
          <a:bodyPr/>
          <a:lstStyle/>
          <a:p>
            <a:r>
              <a:rPr lang="en-US" dirty="0" smtClean="0"/>
              <a:t>Some ESP Basics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252" y="159800"/>
            <a:ext cx="736848" cy="76117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995374"/>
              </p:ext>
            </p:extLst>
          </p:nvPr>
        </p:nvGraphicFramePr>
        <p:xfrm>
          <a:off x="581576" y="1438187"/>
          <a:ext cx="10839635" cy="4389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3180"/>
                <a:gridCol w="1305578"/>
                <a:gridCol w="721930"/>
                <a:gridCol w="843002"/>
                <a:gridCol w="4094167"/>
                <a:gridCol w="2701778"/>
              </a:tblGrid>
              <a:tr h="186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Pin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GPIO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Function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Conditions for use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1775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VDDA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Analog Power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3.0 ~3.6V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462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I/O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RF Antenna </a:t>
                      </a:r>
                      <a:r>
                        <a:rPr lang="en-US" sz="1200" u="none" strike="noStrike" dirty="0" err="1">
                          <a:effectLst/>
                        </a:rPr>
                        <a:t>Interface,Chip</a:t>
                      </a:r>
                      <a:r>
                        <a:rPr lang="en-US" sz="1200" u="none" strike="noStrike" dirty="0">
                          <a:effectLst/>
                        </a:rPr>
                        <a:t> Output Impedance=50 </a:t>
                      </a:r>
                      <a:r>
                        <a:rPr lang="el-GR" sz="1200" u="none" strike="noStrike" dirty="0">
                          <a:effectLst/>
                        </a:rPr>
                        <a:t>Ω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No matching required but we recommend that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</a:tr>
              <a:tr h="346255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 the π- type matching network is retained.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</a:tr>
              <a:tr h="18850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VDD3P3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Amplifier Power 3.0~3.6V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775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VDD3P3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Amplifier Power 3.0~3.6V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</a:tr>
              <a:tr h="3462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VDD_RTC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NC(1.1V)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775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TOUT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ADC Pin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</a:tr>
              <a:tr h="51494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CHIP_EN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Chip Enable.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High: On, chip works properly; Low: Off, small current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462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XPD_DCDC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I/O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 smtClean="0">
                          <a:effectLst/>
                        </a:rPr>
                        <a:t>GPIO16</a:t>
                      </a: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Deep-Sleep Wakeup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</a:tr>
              <a:tr h="1775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MTMS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I/O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GPIO14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HSPICLK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775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MTDI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I/O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GPIO12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HSPIQ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</a:tr>
              <a:tr h="1775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VDDPST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Digital/IO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Power Supply (1.8V~3.3V)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775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MTCK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I/O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GPIO13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HSPID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</a:tr>
              <a:tr h="1775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MTDO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I/O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GPIO15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HSPICS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775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GPIO2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I/O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GPIO2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UART </a:t>
                      </a:r>
                      <a:r>
                        <a:rPr lang="en-US" sz="1200" u="none" strike="noStrike" dirty="0" err="1">
                          <a:effectLst/>
                        </a:rPr>
                        <a:t>Tx</a:t>
                      </a:r>
                      <a:r>
                        <a:rPr lang="en-US" sz="1200" u="none" strike="noStrike" dirty="0">
                          <a:effectLst/>
                        </a:rPr>
                        <a:t> during flash </a:t>
                      </a:r>
                      <a:r>
                        <a:rPr lang="en-US" sz="1200" u="none" strike="noStrike" dirty="0" err="1">
                          <a:effectLst/>
                        </a:rPr>
                        <a:t>progamming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</a:tr>
              <a:tr h="1775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GPIO0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I/O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GPIO0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SPICS2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775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GPIO4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I/O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GPIO4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285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778" y="50529"/>
            <a:ext cx="10058400" cy="1609344"/>
          </a:xfrm>
        </p:spPr>
        <p:txBody>
          <a:bodyPr/>
          <a:lstStyle/>
          <a:p>
            <a:r>
              <a:rPr lang="en-US" dirty="0" smtClean="0"/>
              <a:t>Some ESP Basics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252" y="159800"/>
            <a:ext cx="736848" cy="76117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936444"/>
              </p:ext>
            </p:extLst>
          </p:nvPr>
        </p:nvGraphicFramePr>
        <p:xfrm>
          <a:off x="581576" y="1438187"/>
          <a:ext cx="10839635" cy="4153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3180"/>
                <a:gridCol w="1305578"/>
                <a:gridCol w="721930"/>
                <a:gridCol w="843002"/>
                <a:gridCol w="4094167"/>
                <a:gridCol w="2701778"/>
              </a:tblGrid>
              <a:tr h="186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Pin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GPIO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Function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Conditions for use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1775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VDDPST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Digital/IO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Power Supply (1.8V~3.3V)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462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SDIO_DATA_2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I/O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Connect to SD_D2 (Series R 200Ω);SPIHD; HSPIHD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</a:tr>
              <a:tr h="3462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SDIO_DATA_3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I/O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Connect to SD_D3 (Series R 200Ω); SPIWP; HSPIWP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</a:tr>
              <a:tr h="18850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SDIO_CMD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I/O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Connect to SD_CMD(Series R 200Ω); SPICS0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775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SDIO_CLK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I/O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Connect to SD_CLK (Series R 200Ω); SPICLK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</a:tr>
              <a:tr h="3462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SDIO_DATA_0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I/O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Connect to SD_D0 (Series R 200Ω); SPIQ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775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SDIO_DATA_1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I/O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Connect to SD_D1 (Series R 200Ω); SPID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</a:tr>
              <a:tr h="51494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GPIO5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I/O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GPIO5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462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U0RXD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I/O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GPIO3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UART Rx during flash </a:t>
                      </a:r>
                      <a:r>
                        <a:rPr lang="en-US" sz="1200" u="none" strike="noStrike" dirty="0" err="1">
                          <a:effectLst/>
                        </a:rPr>
                        <a:t>progamming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</a:tr>
              <a:tr h="1775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U0TXD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I/O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GPIO1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UART </a:t>
                      </a:r>
                      <a:r>
                        <a:rPr lang="en-US" sz="1200" u="none" strike="noStrike" dirty="0" err="1">
                          <a:effectLst/>
                        </a:rPr>
                        <a:t>Tx</a:t>
                      </a:r>
                      <a:r>
                        <a:rPr lang="en-US" sz="1200" u="none" strike="noStrike" dirty="0">
                          <a:effectLst/>
                        </a:rPr>
                        <a:t> during flash </a:t>
                      </a:r>
                      <a:r>
                        <a:rPr lang="en-US" sz="1200" u="none" strike="noStrike" dirty="0" err="1">
                          <a:effectLst/>
                        </a:rPr>
                        <a:t>progamming</a:t>
                      </a:r>
                      <a:r>
                        <a:rPr lang="en-US" sz="1200" u="none" strike="noStrike" dirty="0">
                          <a:effectLst/>
                        </a:rPr>
                        <a:t>; SPICS1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775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XTAL_OUT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I/O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Connect to crystal output, can be used to provide BT clock input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75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XTAL_IN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I/O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Connect to crystal input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775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VDDD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Analog Power 3.0~3.6V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</a:tr>
              <a:tr h="1775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VDDA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Analog Power 3.0~3.6V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775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RES12K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Connect to series R 12kΩ to ground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/>
                </a:tc>
              </a:tr>
              <a:tr h="1775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EXT_RSTB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External reset signal (Low: Active)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06" marR="4806" marT="4806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69848" y="1717909"/>
            <a:ext cx="5783713" cy="4050792"/>
          </a:xfrm>
        </p:spPr>
        <p:txBody>
          <a:bodyPr/>
          <a:lstStyle/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Get an ESP8266 module / PCB (-01 version includes PTH pins easy-</a:t>
            </a:r>
            <a:r>
              <a:rPr lang="en-US" dirty="0" err="1" smtClean="0"/>
              <a:t>ish</a:t>
            </a:r>
            <a:r>
              <a:rPr lang="en-US" dirty="0" smtClean="0"/>
              <a:t> for a breadboard)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Buy / borrow a USB-Serial converter (FTDI, Cypress, etc…Arduino can also work*)</a:t>
            </a:r>
          </a:p>
          <a:p>
            <a:pPr lvl="2"/>
            <a:r>
              <a:rPr lang="en-US" dirty="0" err="1" smtClean="0"/>
              <a:t>Sparkfun</a:t>
            </a:r>
            <a:r>
              <a:rPr lang="en-US" dirty="0" smtClean="0"/>
              <a:t>, </a:t>
            </a:r>
            <a:r>
              <a:rPr lang="en-US" dirty="0" err="1"/>
              <a:t>A</a:t>
            </a:r>
            <a:r>
              <a:rPr lang="en-US" dirty="0" err="1" smtClean="0"/>
              <a:t>dafruit</a:t>
            </a:r>
            <a:r>
              <a:rPr lang="en-US" dirty="0" smtClean="0"/>
              <a:t>, Amazon etc. all sell them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Determine what *other* components you need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Breadboard the connections</a:t>
            </a:r>
          </a:p>
          <a:p>
            <a:pPr lvl="2"/>
            <a:r>
              <a:rPr lang="en-US" dirty="0" smtClean="0"/>
              <a:t>Measure twice, cut once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Flash the MCU with desired firmware</a:t>
            </a:r>
          </a:p>
          <a:p>
            <a:pPr lvl="2"/>
            <a:r>
              <a:rPr lang="en-US" dirty="0" err="1" smtClean="0"/>
              <a:t>NodeMCU</a:t>
            </a:r>
            <a:r>
              <a:rPr lang="en-US" dirty="0" smtClean="0"/>
              <a:t>, AT Commands, SDK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Connect to other MCUs, PC, etc. and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Configure the MCU</a:t>
            </a:r>
            <a:r>
              <a:rPr lang="en-US" dirty="0"/>
              <a:t> </a:t>
            </a:r>
            <a:r>
              <a:rPr lang="en-US" dirty="0" smtClean="0"/>
              <a:t>to do some “thing”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25" y="2093976"/>
            <a:ext cx="4660777" cy="2469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9818"/>
            <a:ext cx="808182" cy="808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41309" y="2346036"/>
            <a:ext cx="1911927" cy="102523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01382" y="2927927"/>
            <a:ext cx="1385454" cy="94210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84" y="132425"/>
            <a:ext cx="7448276" cy="3923102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22" y="2120900"/>
            <a:ext cx="5876106" cy="40513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84" y="3977039"/>
            <a:ext cx="3836877" cy="2711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802" y="6338084"/>
            <a:ext cx="384746" cy="35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0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236" y="201346"/>
            <a:ext cx="10058400" cy="1609344"/>
          </a:xfrm>
        </p:spPr>
        <p:txBody>
          <a:bodyPr/>
          <a:lstStyle/>
          <a:p>
            <a:r>
              <a:rPr lang="en-US" dirty="0" err="1" smtClean="0"/>
              <a:t>Breadboarding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400" dirty="0" err="1" smtClean="0"/>
              <a:t>Fritzing</a:t>
            </a:r>
            <a:r>
              <a:rPr lang="en-US" sz="1400" dirty="0" smtClean="0"/>
              <a:t> is your friend (remember, measure twice…cut once)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33" y="1560370"/>
            <a:ext cx="6826125" cy="48504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201" y="4414982"/>
            <a:ext cx="3564221" cy="2232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://www.can-con.ca/tumblrpics/homer-bbq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636" y="2817090"/>
            <a:ext cx="2487495" cy="183521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82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483" y="3220127"/>
            <a:ext cx="6699759" cy="35288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79763"/>
            <a:ext cx="10058400" cy="1609344"/>
          </a:xfrm>
        </p:spPr>
        <p:txBody>
          <a:bodyPr/>
          <a:lstStyle/>
          <a:p>
            <a:r>
              <a:rPr lang="en-US" dirty="0" smtClean="0"/>
              <a:t>Software Tools for the ESP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85121" y="1513040"/>
            <a:ext cx="5903607" cy="4050792"/>
          </a:xfrm>
        </p:spPr>
        <p:txBody>
          <a:bodyPr>
            <a:normAutofit/>
          </a:bodyPr>
          <a:lstStyle/>
          <a:p>
            <a:pPr marL="617220" lvl="1" indent="-342900">
              <a:buFont typeface="+mj-lt"/>
              <a:buAutoNum type="arabicPeriod"/>
            </a:pPr>
            <a:r>
              <a:rPr lang="en-US" sz="2000" dirty="0" err="1" smtClean="0"/>
              <a:t>NodeMCU</a:t>
            </a:r>
            <a:r>
              <a:rPr lang="en-US" sz="2000" dirty="0" smtClean="0"/>
              <a:t>-Flasher (</a:t>
            </a:r>
            <a:r>
              <a:rPr lang="en-US" sz="2000" dirty="0" err="1" smtClean="0"/>
              <a:t>Github</a:t>
            </a:r>
            <a:r>
              <a:rPr lang="en-US" sz="2000" dirty="0" smtClean="0"/>
              <a:t>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000" dirty="0" err="1" smtClean="0"/>
              <a:t>NodeMCU</a:t>
            </a:r>
            <a:r>
              <a:rPr lang="en-US" sz="2000" dirty="0" smtClean="0"/>
              <a:t> / AT Firmware</a:t>
            </a:r>
            <a:r>
              <a:rPr lang="en-US" sz="2000" dirty="0"/>
              <a:t> </a:t>
            </a:r>
            <a:r>
              <a:rPr lang="en-US" sz="2000" dirty="0" smtClean="0"/>
              <a:t>(both </a:t>
            </a:r>
            <a:r>
              <a:rPr lang="en-US" sz="2000" dirty="0" err="1" smtClean="0"/>
              <a:t>Github</a:t>
            </a:r>
            <a:r>
              <a:rPr lang="en-US" sz="2000" dirty="0" smtClean="0"/>
              <a:t>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000" dirty="0" err="1" smtClean="0"/>
              <a:t>ESPlorer</a:t>
            </a:r>
            <a:r>
              <a:rPr lang="en-US" sz="2000" dirty="0" smtClean="0"/>
              <a:t> (checkout ESPlorer.ru)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000" dirty="0" smtClean="0"/>
              <a:t>(Optional) Terminal Program (</a:t>
            </a:r>
            <a:r>
              <a:rPr lang="en-US" sz="2000" dirty="0" err="1" smtClean="0"/>
              <a:t>PuTTY</a:t>
            </a:r>
            <a:r>
              <a:rPr lang="en-US" sz="2000" dirty="0" smtClean="0"/>
              <a:t>, Terminal v1.93b*, MAC Terminal, others)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000" dirty="0" smtClean="0"/>
              <a:t>(Optional) Arduino or other CPU with UART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74" y="3845955"/>
            <a:ext cx="3637277" cy="25845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111" y="134109"/>
            <a:ext cx="384746" cy="350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2" y="6398452"/>
            <a:ext cx="384746" cy="3505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63346" y="2462750"/>
            <a:ext cx="2927927" cy="5634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Firmware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063346" y="1668773"/>
            <a:ext cx="2927927" cy="563418"/>
          </a:xfrm>
          <a:prstGeom prst="rect">
            <a:avLst/>
          </a:prstGeom>
          <a:solidFill>
            <a:srgbClr val="00B0F0">
              <a:alpha val="11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Your Program</a:t>
            </a:r>
          </a:p>
        </p:txBody>
      </p:sp>
      <p:sp>
        <p:nvSpPr>
          <p:cNvPr id="4" name="Up-Down Arrow 3"/>
          <p:cNvSpPr/>
          <p:nvPr/>
        </p:nvSpPr>
        <p:spPr>
          <a:xfrm>
            <a:off x="9451109" y="2232191"/>
            <a:ext cx="152400" cy="230559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7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79763"/>
            <a:ext cx="10058400" cy="1609344"/>
          </a:xfrm>
        </p:spPr>
        <p:txBody>
          <a:bodyPr/>
          <a:lstStyle/>
          <a:p>
            <a:r>
              <a:rPr lang="en-US" dirty="0" smtClean="0"/>
              <a:t>PROGRAMMING THE ESP FIRMWARE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92756" y="1346786"/>
            <a:ext cx="7150517" cy="4050792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000" dirty="0" smtClean="0"/>
              <a:t>“Flashing” the ESP8266 firmware over serial port (UART)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111" y="134109"/>
            <a:ext cx="384746" cy="350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2" y="6398452"/>
            <a:ext cx="384746" cy="350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21" y="2014237"/>
            <a:ext cx="3192876" cy="1865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886" y="2882875"/>
            <a:ext cx="3708256" cy="21561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14" y="3879549"/>
            <a:ext cx="3708256" cy="21561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470" y="1524853"/>
            <a:ext cx="3487868" cy="24360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73" y="3372182"/>
            <a:ext cx="3741334" cy="2784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75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79763"/>
            <a:ext cx="10058400" cy="1609344"/>
          </a:xfrm>
        </p:spPr>
        <p:txBody>
          <a:bodyPr/>
          <a:lstStyle/>
          <a:p>
            <a:r>
              <a:rPr lang="en-US" dirty="0" smtClean="0"/>
              <a:t>PROGRAMMING THE ESP FIRMWARE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92756" y="1346786"/>
            <a:ext cx="7150517" cy="4050792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000" dirty="0" smtClean="0"/>
              <a:t>“Flashing” the ESP8266 firmware over serial port (UART)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111" y="134109"/>
            <a:ext cx="384746" cy="350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2" y="6398452"/>
            <a:ext cx="384746" cy="350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0" y="2439526"/>
            <a:ext cx="3192876" cy="1865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59" y="3241464"/>
            <a:ext cx="3708256" cy="21561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48" y="4153849"/>
            <a:ext cx="3708256" cy="21561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4"/>
          <p:cNvSpPr txBox="1">
            <a:spLocks/>
          </p:cNvSpPr>
          <p:nvPr/>
        </p:nvSpPr>
        <p:spPr>
          <a:xfrm>
            <a:off x="4886590" y="2279442"/>
            <a:ext cx="5903607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7220" lvl="1" indent="-342900">
              <a:buFont typeface="+mj-lt"/>
              <a:buAutoNum type="arabicPeriod"/>
            </a:pPr>
            <a:r>
              <a:rPr lang="en-US" sz="2000" dirty="0" smtClean="0"/>
              <a:t>Pull GPIO0 Low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000" dirty="0" smtClean="0"/>
              <a:t>RESET the device (active low)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000" dirty="0" smtClean="0"/>
              <a:t>Begin programming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431" y="3502192"/>
            <a:ext cx="4635627" cy="280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1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390828" y="1757941"/>
            <a:ext cx="9144000" cy="1522493"/>
          </a:xfrm>
          <a:prstGeom prst="rect">
            <a:avLst/>
          </a:prstGeom>
        </p:spPr>
        <p:txBody>
          <a:bodyPr lIns="91309" tIns="45655" rIns="91309" bIns="45655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@</a:t>
            </a:r>
            <a:r>
              <a:rPr lang="en-US" sz="2200" dirty="0" err="1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technolomaniac</a:t>
            </a:r>
            <a:endParaRPr lang="en-US" sz="2200" dirty="0" smtClean="0">
              <a:solidFill>
                <a:schemeClr val="tx1">
                  <a:lumMod val="75000"/>
                </a:schemeClr>
              </a:solidFill>
              <a:latin typeface="Arial Black"/>
              <a:cs typeface="Arial Black"/>
            </a:endParaRPr>
          </a:p>
          <a:p>
            <a:pPr>
              <a:lnSpc>
                <a:spcPct val="120000"/>
              </a:lnSpc>
            </a:pPr>
            <a:r>
              <a:rPr lang="en-US" sz="2200" dirty="0" err="1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g</a:t>
            </a:r>
            <a:r>
              <a:rPr lang="en-US" sz="2200" dirty="0" err="1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ithub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: </a:t>
            </a:r>
            <a:r>
              <a:rPr lang="en-US" sz="2200" dirty="0" err="1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sfgit</a:t>
            </a:r>
            <a:endParaRPr lang="en-US" sz="2200" dirty="0" smtClean="0">
              <a:solidFill>
                <a:schemeClr val="tx1">
                  <a:lumMod val="75000"/>
                </a:schemeClr>
              </a:solidFill>
              <a:latin typeface="Arial Black"/>
              <a:cs typeface="Arial Black"/>
            </a:endParaRP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hackaday.io/matt</a:t>
            </a:r>
          </a:p>
          <a:p>
            <a:pPr>
              <a:lnSpc>
                <a:spcPct val="120000"/>
              </a:lnSpc>
            </a:pPr>
            <a:endParaRPr lang="en-US" sz="2200" dirty="0" smtClean="0">
              <a:solidFill>
                <a:schemeClr val="tx1">
                  <a:lumMod val="75000"/>
                </a:schemeClr>
              </a:solidFill>
              <a:latin typeface="Arial Black"/>
              <a:cs typeface="Arial Black"/>
            </a:endParaRP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Email: </a:t>
            </a: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  <a:hlinkClick r:id="rId3"/>
              </a:rPr>
              <a:t>technolomaniac@gmail.com</a:t>
            </a:r>
            <a:endParaRPr lang="en-US" sz="2200" dirty="0" smtClean="0">
              <a:solidFill>
                <a:schemeClr val="tx1">
                  <a:lumMod val="75000"/>
                </a:schemeClr>
              </a:solidFill>
              <a:latin typeface="Arial Black"/>
              <a:cs typeface="Arial Black"/>
            </a:endParaRP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  <a:hlinkClick r:id="rId4"/>
              </a:rPr>
              <a:t>mb@supplyframe.com</a:t>
            </a:r>
            <a:endParaRPr lang="en-US" sz="2200" dirty="0" smtClean="0">
              <a:solidFill>
                <a:schemeClr val="tx1">
                  <a:lumMod val="75000"/>
                </a:schemeClr>
              </a:solidFill>
              <a:latin typeface="Arial Black"/>
              <a:cs typeface="Arial Black"/>
            </a:endParaRP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matt@hackaday.com</a:t>
            </a:r>
            <a:endParaRPr lang="en-US" sz="2200" dirty="0" smtClean="0">
              <a:solidFill>
                <a:schemeClr val="tx1">
                  <a:lumMod val="7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57915" y="523784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Who I 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7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79763"/>
            <a:ext cx="10058400" cy="1609344"/>
          </a:xfrm>
        </p:spPr>
        <p:txBody>
          <a:bodyPr/>
          <a:lstStyle/>
          <a:p>
            <a:r>
              <a:rPr lang="en-US" dirty="0" smtClean="0"/>
              <a:t>Running Your Own Programs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92756" y="1346786"/>
            <a:ext cx="7150517" cy="4050792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000" dirty="0" smtClean="0"/>
              <a:t>Programming the ESP8266 to do </a:t>
            </a:r>
            <a:r>
              <a:rPr lang="en-US" sz="2000" i="1" dirty="0" smtClean="0"/>
              <a:t>some</a:t>
            </a:r>
            <a:r>
              <a:rPr lang="en-US" sz="2000" dirty="0" smtClean="0"/>
              <a:t> thing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111" y="134109"/>
            <a:ext cx="384746" cy="350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2" y="6398452"/>
            <a:ext cx="384746" cy="3505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889107"/>
            <a:ext cx="4116769" cy="35421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84" y="2620528"/>
            <a:ext cx="5800322" cy="37779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744" y="5109067"/>
            <a:ext cx="3059679" cy="15778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33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79763"/>
            <a:ext cx="10058400" cy="1609344"/>
          </a:xfrm>
        </p:spPr>
        <p:txBody>
          <a:bodyPr/>
          <a:lstStyle/>
          <a:p>
            <a:r>
              <a:rPr lang="en-US" dirty="0" smtClean="0"/>
              <a:t>DEVICE IN QUESTION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92756" y="1346786"/>
            <a:ext cx="7150517" cy="4050792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000" dirty="0" smtClean="0"/>
              <a:t>Building Something Useful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111" y="134109"/>
            <a:ext cx="384746" cy="350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2" y="6398452"/>
            <a:ext cx="384746" cy="350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43" y="1773269"/>
            <a:ext cx="6766869" cy="40986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541" y="367732"/>
            <a:ext cx="3687463" cy="35113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225" y="3822595"/>
            <a:ext cx="5114632" cy="2926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419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79763"/>
            <a:ext cx="10058400" cy="1609344"/>
          </a:xfrm>
        </p:spPr>
        <p:txBody>
          <a:bodyPr/>
          <a:lstStyle/>
          <a:p>
            <a:r>
              <a:rPr lang="en-US" dirty="0" smtClean="0"/>
              <a:t>DEVICE IN QUESTION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92756" y="1346786"/>
            <a:ext cx="7150517" cy="4050792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000" dirty="0" smtClean="0"/>
              <a:t>Building Something Useful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111" y="134109"/>
            <a:ext cx="384746" cy="350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2" y="6398452"/>
            <a:ext cx="384746" cy="3505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37" y="2247809"/>
            <a:ext cx="5230175" cy="3795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00" y="3754076"/>
            <a:ext cx="5466555" cy="22893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301" y="813275"/>
            <a:ext cx="5466555" cy="24072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63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79763"/>
            <a:ext cx="10058400" cy="1609344"/>
          </a:xfrm>
        </p:spPr>
        <p:txBody>
          <a:bodyPr/>
          <a:lstStyle/>
          <a:p>
            <a:r>
              <a:rPr lang="en-US" dirty="0" smtClean="0"/>
              <a:t>Running Your Own Programs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92756" y="1346786"/>
            <a:ext cx="7150517" cy="4050792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000" dirty="0" smtClean="0"/>
              <a:t>Programming the ESP8266 to do </a:t>
            </a:r>
            <a:r>
              <a:rPr lang="en-US" sz="2000" i="1" dirty="0" smtClean="0"/>
              <a:t>some</a:t>
            </a:r>
            <a:r>
              <a:rPr lang="en-US" sz="2000" dirty="0" smtClean="0"/>
              <a:t> thing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111" y="134109"/>
            <a:ext cx="384746" cy="350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2" y="6398452"/>
            <a:ext cx="384746" cy="3505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79763"/>
            <a:ext cx="9913701" cy="64570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805" y="3608742"/>
            <a:ext cx="3059679" cy="15778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33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627" y="1033128"/>
            <a:ext cx="6420746" cy="47917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226" y="2304554"/>
            <a:ext cx="10058400" cy="1609344"/>
          </a:xfrm>
        </p:spPr>
        <p:txBody>
          <a:bodyPr/>
          <a:lstStyle/>
          <a:p>
            <a:pPr algn="ctr"/>
            <a:r>
              <a:rPr lang="en-US" dirty="0" smtClean="0"/>
              <a:t>Building a PCB 101</a:t>
            </a:r>
            <a:br>
              <a:rPr lang="en-US" dirty="0" smtClean="0"/>
            </a:br>
            <a:r>
              <a:rPr lang="en-US" sz="1600" dirty="0" smtClean="0"/>
              <a:t>Ok…Maybe 201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26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4854" y="2215778"/>
            <a:ext cx="10058400" cy="1609344"/>
          </a:xfrm>
        </p:spPr>
        <p:txBody>
          <a:bodyPr/>
          <a:lstStyle/>
          <a:p>
            <a:r>
              <a:rPr lang="en-US" dirty="0" smtClean="0"/>
              <a:t>Level Set - What is a PCB?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504854" y="2835564"/>
            <a:ext cx="8110200" cy="116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Just another means to connect components in meaningful ways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986" y="3353434"/>
            <a:ext cx="4150068" cy="30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5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541354"/>
            <a:ext cx="12192000" cy="107625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Pre-clad Copper Circuit Board Panel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31069" y="5394849"/>
            <a:ext cx="9277172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6695" marR="0" hangingPunct="0">
              <a:spcBef>
                <a:spcPts val="600"/>
              </a:spcBef>
              <a:spcAft>
                <a:spcPts val="300"/>
              </a:spcAft>
            </a:pPr>
            <a:r>
              <a:rPr lang="en-US" sz="2000" dirty="0"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r>
              <a:rPr lang="en-US" sz="1200" i="1" dirty="0"/>
              <a:t>Figure 2. Unused </a:t>
            </a:r>
            <a:r>
              <a:rPr lang="en-US" sz="1200" i="1" dirty="0" err="1"/>
              <a:t>preclad</a:t>
            </a:r>
            <a:r>
              <a:rPr lang="en-US" sz="1200" i="1" dirty="0"/>
              <a:t> copper circuit board material</a:t>
            </a: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63" y="1926454"/>
            <a:ext cx="6915273" cy="37019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153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2054" y="5691344"/>
            <a:ext cx="9277172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6695" marR="0" hangingPunct="0">
              <a:spcBef>
                <a:spcPts val="600"/>
              </a:spcBef>
              <a:spcAft>
                <a:spcPts val="300"/>
              </a:spcAft>
            </a:pPr>
            <a:r>
              <a:rPr lang="en-US" sz="2000" dirty="0"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r>
              <a:rPr lang="en-US" sz="1200" i="1" dirty="0"/>
              <a:t>Figure 3. Circuit routed from </a:t>
            </a:r>
            <a:r>
              <a:rPr lang="en-US" sz="1200" i="1" dirty="0" err="1"/>
              <a:t>preclad</a:t>
            </a:r>
            <a:r>
              <a:rPr lang="en-US" sz="1200" i="1" dirty="0"/>
              <a:t> PCB material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54" y="1746563"/>
            <a:ext cx="5943600" cy="425640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1012054" y="538125"/>
            <a:ext cx="12192000" cy="107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Routed Boards</a:t>
            </a:r>
          </a:p>
          <a:p>
            <a:r>
              <a:rPr lang="en-US" sz="2100" dirty="0" smtClean="0">
                <a:solidFill>
                  <a:schemeClr val="tx1"/>
                </a:solidFill>
              </a:rPr>
              <a:t>No Components, No Mask (i.e. the green stuff)</a:t>
            </a:r>
            <a:endParaRPr lang="en-US" sz="21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61023" y="991577"/>
            <a:ext cx="4256406" cy="3192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600" y="3740520"/>
            <a:ext cx="3067917" cy="28511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541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2121408"/>
            <a:ext cx="10058400" cy="1609344"/>
          </a:xfrm>
        </p:spPr>
        <p:txBody>
          <a:bodyPr/>
          <a:lstStyle/>
          <a:p>
            <a:pPr algn="ctr"/>
            <a:r>
              <a:rPr lang="en-US" dirty="0" smtClean="0"/>
              <a:t>Basic PCB Terminology</a:t>
            </a:r>
            <a:endParaRPr lang="en-US" dirty="0"/>
          </a:p>
        </p:txBody>
      </p:sp>
      <p:pic>
        <p:nvPicPr>
          <p:cNvPr id="2050" name="Picture 2" descr="http://medinaexteriors.com/wp-content/uploads/2015/02/terminolog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48" y="4267201"/>
            <a:ext cx="2931752" cy="226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38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33172" y="0"/>
            <a:ext cx="12192000" cy="1076250"/>
          </a:xfrm>
        </p:spPr>
        <p:txBody>
          <a:bodyPr/>
          <a:lstStyle/>
          <a:p>
            <a:r>
              <a:rPr lang="en-US" dirty="0" smtClean="0"/>
              <a:t>`</a:t>
            </a:r>
            <a:endParaRPr lang="en-US" dirty="0"/>
          </a:p>
        </p:txBody>
      </p:sp>
      <p:pic>
        <p:nvPicPr>
          <p:cNvPr id="10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924" y="1559057"/>
            <a:ext cx="8480948" cy="416560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00924" y="57246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4. Some standard PCB objects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 bwMode="auto">
          <a:xfrm>
            <a:off x="0" y="0"/>
            <a:ext cx="12192000" cy="1076250"/>
          </a:xfrm>
          <a:prstGeom prst="rect">
            <a:avLst/>
          </a:prstGeom>
          <a:noFill/>
          <a:ln w="0">
            <a:solidFill>
              <a:schemeClr val="tx1">
                <a:alpha val="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269" tIns="45635" rIns="356935" bIns="45635" numCol="1" anchor="ctr" anchorCtr="0" compatLnSpc="1">
            <a:prstTxWarp prst="textNoShape">
              <a:avLst/>
            </a:prstTxWarp>
          </a:bodyPr>
          <a:lstStyle>
            <a:lvl1pPr algn="r" defTabSz="453965" rtl="0" eaLnBrk="0" fontAlgn="base" hangingPunct="0">
              <a:spcBef>
                <a:spcPct val="0"/>
              </a:spcBef>
              <a:spcAft>
                <a:spcPct val="0"/>
              </a:spcAft>
              <a:defRPr lang="en-US" sz="2700" b="1" kern="1200">
                <a:solidFill>
                  <a:schemeClr val="bg1"/>
                </a:solidFill>
                <a:latin typeface="Arial"/>
                <a:ea typeface="ＭＳ Ｐゴシック" charset="-128"/>
                <a:cs typeface="Arial"/>
              </a:defRPr>
            </a:lvl1pPr>
            <a:lvl2pPr algn="r" defTabSz="45396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Arial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r" defTabSz="45396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Arial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r" defTabSz="45396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Arial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r" defTabSz="45396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Arial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46169" algn="ctr" defTabSz="455464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3E444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892337" algn="ctr" defTabSz="455464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3E444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38504" algn="ctr" defTabSz="455464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3E444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784673" algn="ctr" defTabSz="455464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3E444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Some basic PCB terminology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51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390828" y="2162643"/>
            <a:ext cx="9144000" cy="1522493"/>
          </a:xfrm>
          <a:prstGeom prst="rect">
            <a:avLst/>
          </a:prstGeom>
        </p:spPr>
        <p:txBody>
          <a:bodyPr lIns="91309" tIns="45655" rIns="91309" bIns="45655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sz="2200" dirty="0">
              <a:solidFill>
                <a:schemeClr val="tx2">
                  <a:lumMod val="75000"/>
                  <a:lumOff val="25000"/>
                </a:schemeClr>
              </a:solidFill>
              <a:latin typeface="Arial Black"/>
              <a:cs typeface="Arial Black"/>
            </a:endParaRP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Electrical Engineer / PCB Designer</a:t>
            </a: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cs typeface="Arial Black"/>
              </a:rPr>
              <a:t>Embedded SW Enthusiast</a:t>
            </a: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Radio / Wireless Fan Boy</a:t>
            </a:r>
          </a:p>
          <a:p>
            <a:pPr>
              <a:lnSpc>
                <a:spcPct val="120000"/>
              </a:lnSpc>
            </a:pPr>
            <a:r>
              <a:rPr lang="en-US" sz="2200" dirty="0" smtClean="0">
                <a:latin typeface="Arial Black"/>
                <a:cs typeface="Arial Black"/>
              </a:rPr>
              <a:t>Product Architect</a:t>
            </a: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cs typeface="Arial Black"/>
              </a:rPr>
              <a:t>Teacher / Author / Mentor</a:t>
            </a:r>
          </a:p>
          <a:p>
            <a:pPr>
              <a:lnSpc>
                <a:spcPct val="120000"/>
              </a:lnSpc>
            </a:pPr>
            <a:r>
              <a:rPr lang="en-US" sz="2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Advocate for Social Change Thru Technology</a:t>
            </a: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…I build stuff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33628" y="1000509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How I self-identify?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75" y="319379"/>
            <a:ext cx="1221853" cy="126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0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0520" y="2592464"/>
            <a:ext cx="10058400" cy="1609344"/>
          </a:xfrm>
        </p:spPr>
        <p:txBody>
          <a:bodyPr/>
          <a:lstStyle/>
          <a:p>
            <a:r>
              <a:rPr lang="en-US" dirty="0" smtClean="0"/>
              <a:t>Components / Parts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780" y="3914880"/>
            <a:ext cx="4385696" cy="27260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440" y="2993673"/>
            <a:ext cx="3191452" cy="14028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http://photo.hanyu.iciba.com/upload/encyclopedia_2/29/11/bk_291107df77d226975f2bbf5cded6297a_dGQS9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412" y="609601"/>
            <a:ext cx="2060055" cy="254750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25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68683" y="845633"/>
            <a:ext cx="12192000" cy="10762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/>
              <a:t>Various Types of Component Packages</a:t>
            </a:r>
            <a:br>
              <a:rPr lang="en-US" sz="4000" dirty="0" smtClean="0"/>
            </a:b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291" y="2299045"/>
            <a:ext cx="6896053" cy="29299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152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66028" y="21494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Lands, Pads, Leads, Pins (?)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622615" y="2954104"/>
            <a:ext cx="10058400" cy="2221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endParaRPr lang="en-US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smtClean="0"/>
              <a:t>PTH – Plated Thru Hole</a:t>
            </a:r>
            <a:br>
              <a:rPr lang="en-US" dirty="0" smtClean="0"/>
            </a:br>
            <a:endParaRPr lang="en-US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smtClean="0"/>
              <a:t>TH – Thru Hole</a:t>
            </a:r>
            <a:br>
              <a:rPr lang="en-US" dirty="0" smtClean="0"/>
            </a:br>
            <a:endParaRPr lang="en-US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smtClean="0"/>
              <a:t>SMT / SMD – Surface Mount Technology /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62151" y="124287"/>
            <a:ext cx="12192000" cy="1076250"/>
          </a:xfrm>
        </p:spPr>
        <p:txBody>
          <a:bodyPr>
            <a:normAutofit/>
          </a:bodyPr>
          <a:lstStyle/>
          <a:p>
            <a:r>
              <a:rPr lang="en-US" sz="4000" dirty="0"/>
              <a:t> </a:t>
            </a:r>
            <a:r>
              <a:rPr lang="en-US" sz="4000" dirty="0" smtClean="0"/>
              <a:t>  Component Pins on Pads / Lands</a:t>
            </a:r>
            <a:endParaRPr lang="en-US" sz="40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155393" y="5532745"/>
            <a:ext cx="503375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/>
              <a:t>Figure </a:t>
            </a:r>
            <a:r>
              <a:rPr lang="en-US" sz="900" dirty="0" smtClean="0"/>
              <a:t>6. </a:t>
            </a:r>
            <a:r>
              <a:rPr lang="en-US" sz="900" dirty="0"/>
              <a:t>Component pins pads (gullwing leads) resting on surface mount pads on the top layer of a PCB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93" y="1530898"/>
            <a:ext cx="7756913" cy="38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7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64" y="1414549"/>
            <a:ext cx="8940447" cy="391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70164" y="5419928"/>
            <a:ext cx="595312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7. Thru-hole pad with annular rings take solder on the top and bottom layers and a plated hole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Plated Thru Hole Pad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24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9185" y="292969"/>
            <a:ext cx="12192000" cy="10762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 Cross Section of a PCB</a:t>
            </a:r>
            <a:endParaRPr lang="en-US" sz="40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14400" y="5393283"/>
            <a:ext cx="264046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7. Cross</a:t>
            </a:r>
            <a:r>
              <a:rPr kumimoji="0" lang="en-US" altLang="en-US" sz="9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section of a printed circuit board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55938"/>
            <a:ext cx="9948246" cy="38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2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96797" y="5482072"/>
            <a:ext cx="595312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 smtClean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8. </a:t>
            </a:r>
            <a:r>
              <a:rPr lang="en-US" sz="900" dirty="0"/>
              <a:t>Component pins make contact with slightly larger pads on the top layer of the PCB board</a:t>
            </a:r>
            <a:endParaRPr lang="en-US" altLang="en-US" dirty="0" smtClean="0">
              <a:solidFill>
                <a:srgbClr val="40404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675" y="1585700"/>
            <a:ext cx="8326494" cy="389637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3064" y="0"/>
            <a:ext cx="10773141" cy="1609344"/>
          </a:xfrm>
        </p:spPr>
        <p:txBody>
          <a:bodyPr/>
          <a:lstStyle/>
          <a:p>
            <a:r>
              <a:rPr lang="en-US" dirty="0" smtClean="0"/>
              <a:t>Pins on pads of a PCB footprint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9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6030" y="2328946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 smtClean="0"/>
              <a:t>Layers</a:t>
            </a:r>
            <a:br>
              <a:rPr lang="en-US" dirty="0" smtClean="0"/>
            </a:br>
            <a:r>
              <a:rPr lang="en-US" sz="2400" dirty="0" smtClean="0"/>
              <a:t>Signals, Routing, Stack-Ups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384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25776" y="5384418"/>
            <a:ext cx="595312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 smtClean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9.  Signal layer with tracks and </a:t>
            </a:r>
            <a:r>
              <a:rPr lang="en-US" altLang="en-US" sz="900" i="1" dirty="0" err="1" smtClean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vias</a:t>
            </a:r>
            <a:endParaRPr lang="en-US" altLang="en-US" dirty="0" smtClean="0">
              <a:solidFill>
                <a:srgbClr val="40404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776" y="1757259"/>
            <a:ext cx="8711883" cy="362715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56328" y="302558"/>
            <a:ext cx="10058400" cy="160934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PCB Signal / Routing Layer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3071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4136" y="2331187"/>
            <a:ext cx="10058400" cy="160934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Cores, Common Stack-Ups, Multilayer PCBs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8516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15115" y="2133128"/>
            <a:ext cx="9144000" cy="1522493"/>
          </a:xfrm>
          <a:prstGeom prst="rect">
            <a:avLst/>
          </a:prstGeom>
        </p:spPr>
        <p:txBody>
          <a:bodyPr lIns="91309" tIns="45655" rIns="91309" bIns="45655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Radios / RF Transceivers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Sensors &amp; Control 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Stuff</a:t>
            </a:r>
            <a:endParaRPr lang="en-US" sz="2200" dirty="0">
              <a:solidFill>
                <a:schemeClr val="tx1">
                  <a:lumMod val="75000"/>
                </a:schemeClr>
              </a:solidFill>
              <a:latin typeface="Arial Black"/>
              <a:cs typeface="Arial Black"/>
            </a:endParaRP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Connected Hardware, Software, 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&amp; Services</a:t>
            </a: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Industrial Control Equipment</a:t>
            </a:r>
            <a:endParaRPr lang="en-US" sz="2200" dirty="0">
              <a:solidFill>
                <a:schemeClr val="tx1">
                  <a:lumMod val="75000"/>
                </a:schemeClr>
              </a:solidFill>
              <a:latin typeface="Arial Black"/>
              <a:cs typeface="Arial Black"/>
            </a:endParaRP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Electronics Design Software</a:t>
            </a: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AI / Machine 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Intelligences 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for Connected Devices</a:t>
            </a: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Modular Electronics / Development 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Hardware</a:t>
            </a: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Products of various sorts</a:t>
            </a:r>
            <a:endParaRPr lang="en-US" sz="2200" dirty="0" smtClean="0">
              <a:solidFill>
                <a:schemeClr val="tx1">
                  <a:lumMod val="7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915" y="967667"/>
            <a:ext cx="10058400" cy="1609344"/>
          </a:xfrm>
        </p:spPr>
        <p:txBody>
          <a:bodyPr/>
          <a:lstStyle/>
          <a:p>
            <a:pPr algn="ctr"/>
            <a:r>
              <a:rPr lang="en-US" dirty="0" smtClean="0"/>
              <a:t>What I build…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482" y="388949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466343" y="5286750"/>
            <a:ext cx="595312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 smtClean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10.  Layer by layer view of a printed circuit board</a:t>
            </a:r>
            <a:endParaRPr lang="en-US" altLang="en-US" dirty="0" smtClean="0">
              <a:solidFill>
                <a:srgbClr val="40404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43" y="2035261"/>
            <a:ext cx="9454621" cy="32141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Layer by Layer 4-Layer PCB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42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149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429" y="2093976"/>
            <a:ext cx="59436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89429" y="5596502"/>
            <a:ext cx="390617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11. Layer stackup</a:t>
            </a:r>
            <a:r>
              <a:rPr kumimoji="0" lang="en-US" altLang="en-US" sz="9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of a typical 4 layer board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429" y="3943888"/>
            <a:ext cx="5943600" cy="16414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PCB Layer </a:t>
            </a:r>
            <a:r>
              <a:rPr lang="en-US" dirty="0" err="1" smtClean="0"/>
              <a:t>Stackup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1918"/>
            <a:ext cx="1112772" cy="111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9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1296" y="2595276"/>
            <a:ext cx="10058400" cy="1609344"/>
          </a:xfrm>
        </p:spPr>
        <p:txBody>
          <a:bodyPr/>
          <a:lstStyle/>
          <a:p>
            <a:pPr algn="ctr"/>
            <a:r>
              <a:rPr lang="en-US" dirty="0" err="1" smtClean="0"/>
              <a:t>Soldermask</a:t>
            </a:r>
            <a:r>
              <a:rPr lang="en-US" dirty="0" smtClean="0"/>
              <a:t> / Solder Resist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89" y="266421"/>
            <a:ext cx="511032" cy="52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41728" y="4807369"/>
            <a:ext cx="595312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 smtClean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12. PCB Soldermask</a:t>
            </a:r>
            <a:endParaRPr lang="en-US" altLang="en-US" dirty="0" smtClean="0">
              <a:solidFill>
                <a:srgbClr val="404040"/>
              </a:solidFill>
              <a:latin typeface="Arial" panose="020B0604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9130" y="547607"/>
            <a:ext cx="10058400" cy="160934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PCB </a:t>
            </a:r>
            <a:r>
              <a:rPr lang="en-US" sz="4000" dirty="0" err="1" smtClean="0"/>
              <a:t>Soldermask</a:t>
            </a:r>
            <a:r>
              <a:rPr lang="en-US" sz="4000" dirty="0" smtClean="0"/>
              <a:t> (colors may vary)</a:t>
            </a:r>
            <a:endParaRPr lang="en-US" sz="4000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28" y="1899822"/>
            <a:ext cx="10769016" cy="278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4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2358" y="2683065"/>
            <a:ext cx="10058400" cy="1609344"/>
          </a:xfrm>
        </p:spPr>
        <p:txBody>
          <a:bodyPr/>
          <a:lstStyle/>
          <a:p>
            <a:pPr algn="ctr"/>
            <a:r>
              <a:rPr lang="en-US" dirty="0" smtClean="0"/>
              <a:t>Solder Paste &amp; Paste Mask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7" y="204811"/>
            <a:ext cx="998642" cy="9098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7" y="5860849"/>
            <a:ext cx="998642" cy="90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7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788241" y="5362113"/>
            <a:ext cx="595312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 smtClean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13. PCB Solder Paste Stencil</a:t>
            </a:r>
            <a:endParaRPr lang="en-US" altLang="en-US" dirty="0" smtClean="0">
              <a:solidFill>
                <a:srgbClr val="404040"/>
              </a:solidFill>
              <a:latin typeface="Arial" panose="020B0604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82912" y="555676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PCB Solder Paste Stencil</a:t>
            </a:r>
            <a:endParaRPr lang="en-US" sz="4000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60" y="1936604"/>
            <a:ext cx="5474258" cy="34255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6" y="1936604"/>
            <a:ext cx="4426265" cy="3425509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44292" y="5362113"/>
            <a:ext cx="595312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 smtClean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12. PCB File Paste Mask and Bottom Copper Layers</a:t>
            </a:r>
            <a:endParaRPr lang="en-US" altLang="en-US" dirty="0" smtClean="0">
              <a:solidFill>
                <a:srgbClr val="404040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5" y="117611"/>
            <a:ext cx="725748" cy="72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58624" y="2269043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 smtClean="0"/>
              <a:t>Silkscreen</a:t>
            </a:r>
            <a:br>
              <a:rPr lang="en-US" dirty="0" smtClean="0"/>
            </a:br>
            <a:r>
              <a:rPr lang="en-US" sz="2000" dirty="0" smtClean="0"/>
              <a:t>(…And you thought they wouldn’t see)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188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14" y="2701730"/>
            <a:ext cx="5013365" cy="2022057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440" y="2552004"/>
            <a:ext cx="4077808" cy="32625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9747" y="839738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PCB Silkscreen</a:t>
            </a:r>
            <a:br>
              <a:rPr lang="en-US" dirty="0" smtClean="0"/>
            </a:br>
            <a:r>
              <a:rPr lang="en-US" sz="3600" dirty="0" smtClean="0"/>
              <a:t>Designators, notations are good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Part numbers, values, etc. are not</a:t>
            </a:r>
            <a:br>
              <a:rPr lang="en-US" sz="3600" dirty="0" smtClean="0"/>
            </a:b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" y="5634182"/>
            <a:ext cx="1050461" cy="9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0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63805"/>
            <a:ext cx="12192000" cy="10762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</a:t>
            </a:r>
            <a:r>
              <a:rPr lang="en-US" dirty="0" smtClean="0"/>
              <a:t>Essentials of Manufacturing</a:t>
            </a:r>
            <a:br>
              <a:rPr lang="en-US" dirty="0" smtClean="0"/>
            </a:br>
            <a:r>
              <a:rPr lang="en-US" dirty="0" smtClean="0"/>
              <a:t>Fabrication &amp; Assembly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1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12532"/>
            <a:ext cx="12192000" cy="10762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</a:t>
            </a:r>
            <a:r>
              <a:rPr lang="en-US" dirty="0" smtClean="0"/>
              <a:t>Fabrication of the Bare Board</a:t>
            </a:r>
            <a:endParaRPr lang="en-US" dirty="0"/>
          </a:p>
        </p:txBody>
      </p:sp>
      <p:pic>
        <p:nvPicPr>
          <p:cNvPr id="2050" name="Picture 2" descr="http://www.pcb.co.uk/assets/PCB%20Manufacture/PCB%20Pan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8782"/>
            <a:ext cx="7411916" cy="536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870" y="163991"/>
            <a:ext cx="497082" cy="4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4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46145" y="5548369"/>
            <a:ext cx="9277172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6695" marR="0" hangingPunct="0">
              <a:spcBef>
                <a:spcPts val="600"/>
              </a:spcBef>
              <a:spcAft>
                <a:spcPts val="300"/>
              </a:spcAft>
            </a:pPr>
            <a:r>
              <a:rPr lang="en-US" sz="2000" dirty="0"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226695" marR="0">
              <a:spcBef>
                <a:spcPts val="0"/>
              </a:spcBef>
              <a:spcAft>
                <a:spcPts val="900"/>
              </a:spcAft>
            </a:pPr>
            <a:r>
              <a:rPr lang="en-US" sz="1200" i="1" dirty="0"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Figure 1. Modeling ideas with breadboard, prototype board and development kits</a:t>
            </a:r>
            <a:endParaRPr lang="en-US" sz="1200" i="1" dirty="0">
              <a:effectLst/>
              <a:latin typeface="Arial" panose="020B06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54" y="1569298"/>
            <a:ext cx="5724525" cy="42906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98116" y="142043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W</a:t>
            </a:r>
            <a:r>
              <a:rPr lang="en-US" sz="3200" dirty="0" smtClean="0"/>
              <a:t>here it all begins…</a:t>
            </a:r>
            <a:br>
              <a:rPr lang="en-US" sz="3200" dirty="0" smtClean="0"/>
            </a:br>
            <a:r>
              <a:rPr lang="en-US" sz="3200" dirty="0" smtClean="0"/>
              <a:t>(it’s ok, we all do this)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1" y="5548369"/>
            <a:ext cx="1144579" cy="104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7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43215" y="2064857"/>
            <a:ext cx="10058400" cy="1609344"/>
          </a:xfrm>
        </p:spPr>
        <p:txBody>
          <a:bodyPr/>
          <a:lstStyle/>
          <a:p>
            <a:pPr algn="ctr"/>
            <a:r>
              <a:rPr lang="en-US" dirty="0" smtClean="0"/>
              <a:t>Assembly, Pick and Place, Reflow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519" y="4610256"/>
            <a:ext cx="2095792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2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242873" y="12162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" y="1851446"/>
            <a:ext cx="9632273" cy="363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069848" y="54814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18. Reflow process flow or one and two-sided boards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6784" y="457200"/>
            <a:ext cx="10058400" cy="1609344"/>
          </a:xfrm>
        </p:spPr>
        <p:txBody>
          <a:bodyPr/>
          <a:lstStyle/>
          <a:p>
            <a:r>
              <a:rPr lang="en-US" dirty="0" smtClean="0"/>
              <a:t>Production Soldering - Reflow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2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0830" y="2198023"/>
            <a:ext cx="10058400" cy="1609344"/>
          </a:xfrm>
        </p:spPr>
        <p:txBody>
          <a:bodyPr/>
          <a:lstStyle/>
          <a:p>
            <a:pPr algn="ctr"/>
            <a:r>
              <a:rPr lang="en-US" dirty="0" smtClean="0"/>
              <a:t>Wave Soldering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89" y="266421"/>
            <a:ext cx="511032" cy="5279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8" y="257184"/>
            <a:ext cx="511032" cy="52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9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242873" y="12162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72358" y="12162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58" y="1673440"/>
            <a:ext cx="10635448" cy="307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72358" y="474747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19. Wave soldering process passes board over a wave of molten solder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Soldering - Wave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32" y="6159221"/>
            <a:ext cx="511032" cy="52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3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20767" y="2206900"/>
            <a:ext cx="10058400" cy="1609344"/>
          </a:xfrm>
        </p:spPr>
        <p:txBody>
          <a:bodyPr/>
          <a:lstStyle/>
          <a:p>
            <a:r>
              <a:rPr lang="en-US" dirty="0" smtClean="0"/>
              <a:t>Got it?  Good.</a:t>
            </a:r>
            <a:br>
              <a:rPr lang="en-US" dirty="0" smtClean="0"/>
            </a:br>
            <a:r>
              <a:rPr lang="en-US" sz="3200" dirty="0" smtClean="0"/>
              <a:t>Because now it gets real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89" y="266421"/>
            <a:ext cx="511032" cy="5279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8" y="257184"/>
            <a:ext cx="511032" cy="52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7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No.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board is part of the circuit</a:t>
            </a:r>
          </a:p>
          <a:p>
            <a:r>
              <a:rPr lang="en-US" dirty="0" smtClean="0"/>
              <a:t>Just like any other component</a:t>
            </a:r>
          </a:p>
          <a:p>
            <a:r>
              <a:rPr lang="en-US" dirty="0"/>
              <a:t>H</a:t>
            </a:r>
            <a:r>
              <a:rPr lang="en-US" dirty="0" smtClean="0"/>
              <a:t>arder to quantify its behavior / Effects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You *can* control for the board, with care and some basic know-how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777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Files\Dropbox (Mesheven)\Presentations\workshop II\practical electron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53" y="803599"/>
            <a:ext cx="9265495" cy="541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36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7645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 smtClean="0"/>
              <a:t>Level-Set: The world is not ideal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499" y="2114550"/>
            <a:ext cx="8595360" cy="4351337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 smtClean="0"/>
              <a:t>Copper is NOT a super conductor, nor is solder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 smtClean="0"/>
              <a:t>PCB traces have resistance, impedance, inductance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Pins and pads have </a:t>
            </a:r>
            <a:r>
              <a:rPr lang="en-US" dirty="0" smtClean="0"/>
              <a:t>capacitance, impedance </a:t>
            </a: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 err="1" smtClean="0"/>
              <a:t>Vias</a:t>
            </a:r>
            <a:r>
              <a:rPr lang="en-US" dirty="0" smtClean="0"/>
              <a:t> are inductive, capacitive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C</a:t>
            </a:r>
            <a:r>
              <a:rPr lang="en-US" dirty="0" smtClean="0"/>
              <a:t>oupling occurs between tracks, polygons, planes, etc.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 smtClean="0"/>
              <a:t>Noise propagates along signal paths, ground planes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 smtClean="0"/>
              <a:t>Amplifiers amplify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 smtClean="0"/>
              <a:t>Digital signals are noisy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 smtClean="0"/>
              <a:t>Antennas hear it all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 smtClean="0"/>
              <a:t>Remember your R’L’G’C’s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/>
              <a:t>Gaaaaaahhhhh</a:t>
            </a:r>
            <a:r>
              <a:rPr lang="en-US" dirty="0"/>
              <a:t>!</a:t>
            </a:r>
            <a:endParaRPr lang="en-US" dirty="0" smtClean="0"/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/>
              <a:t>…YET we manage to build stuff that works every day, so chill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://nittygriddy.com/wp-content/uploads/2011/02/pulling-hair-o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211" y="2664691"/>
            <a:ext cx="30765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0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1" y="1901606"/>
            <a:ext cx="8982959" cy="1325562"/>
          </a:xfrm>
        </p:spPr>
        <p:txBody>
          <a:bodyPr>
            <a:normAutofit/>
          </a:bodyPr>
          <a:lstStyle/>
          <a:p>
            <a:r>
              <a:rPr lang="en-US" dirty="0" smtClean="0"/>
              <a:t>The gritty bits</a:t>
            </a:r>
            <a:br>
              <a:rPr lang="en-US" dirty="0" smtClean="0"/>
            </a:br>
            <a:r>
              <a:rPr lang="en-US" sz="2000" dirty="0" smtClean="0"/>
              <a:t>subheading: don’t do </a:t>
            </a:r>
            <a:r>
              <a:rPr lang="en-US" sz="2000" u="sng" dirty="0" smtClean="0"/>
              <a:t>anything</a:t>
            </a:r>
            <a:r>
              <a:rPr lang="en-US" sz="2000" dirty="0" smtClean="0"/>
              <a:t>, just look at what it’s telling you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891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Sheet Resistance Calculation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08192" y="2197350"/>
            <a:ext cx="47003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*It doesn’t take complex math…just look at it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 the conductor </a:t>
            </a:r>
            <a:r>
              <a:rPr lang="en-US" dirty="0"/>
              <a:t>length </a:t>
            </a:r>
            <a:r>
              <a:rPr lang="en-US" dirty="0" smtClean="0"/>
              <a:t>(</a:t>
            </a:r>
            <a:r>
              <a:rPr lang="en-US" dirty="0"/>
              <a:t>Z</a:t>
            </a:r>
            <a:r>
              <a:rPr lang="en-US" dirty="0" smtClean="0"/>
              <a:t>) increases, </a:t>
            </a:r>
            <a:r>
              <a:rPr lang="en-US" dirty="0"/>
              <a:t>resistance </a:t>
            </a:r>
            <a:r>
              <a:rPr lang="en-US" dirty="0" smtClean="0"/>
              <a:t>increases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 the conductor width (X) increases, resistance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 the Cu thickness (Y) increases, resistance decreases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871" y="1843100"/>
            <a:ext cx="4452775" cy="399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729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09204"/>
            <a:ext cx="12192000" cy="10762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Our First “Real” Design</a:t>
            </a:r>
            <a:br>
              <a:rPr lang="en-US" dirty="0" smtClean="0"/>
            </a:br>
            <a:r>
              <a:rPr lang="en-US" sz="3100" dirty="0" smtClean="0"/>
              <a:t>ESP8266-01 WIFI MCU, </a:t>
            </a:r>
            <a:r>
              <a:rPr lang="en-US" sz="3100" dirty="0" err="1" smtClean="0"/>
              <a:t>Nodejs</a:t>
            </a:r>
            <a:r>
              <a:rPr lang="en-US" sz="3100" dirty="0" smtClean="0"/>
              <a:t>, &amp; AT</a:t>
            </a:r>
            <a:endParaRPr lang="en-US" sz="3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074" y="2841651"/>
            <a:ext cx="5743852" cy="3043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304" y="121654"/>
            <a:ext cx="1399391" cy="125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7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Plate Capacitor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2197350"/>
            <a:ext cx="4336849" cy="22221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8192" y="2197350"/>
            <a:ext cx="47003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*It doesn’t take complex math…just look at it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 the copper area increases, so does the capacitance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 the relative dielectric increases, so does the capacitance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 the distance between features increases, the capacitance decreases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5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Trace Inductance Formula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08192" y="2197350"/>
            <a:ext cx="4700326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00"/>
                </a:solidFill>
              </a:rPr>
              <a:t>*It doesn’t take complex math…just look at it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As the length increases, so does the inductance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As the width increases, the inductance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As the height increases, the inductance decreases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5" y="2197350"/>
            <a:ext cx="4946155" cy="256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3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Via Inductance Formula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08192" y="2197350"/>
            <a:ext cx="4700326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00"/>
                </a:solidFill>
              </a:rPr>
              <a:t>*It doesn’t take complex math…just look at it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As the Z-axis length of a via increases, so does the inductance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As the diameter decreases, the inductance increases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81" y="1984913"/>
            <a:ext cx="3812143" cy="434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4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Via Capacitance Formula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08192" y="2197350"/>
            <a:ext cx="4700326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00"/>
                </a:solidFill>
              </a:rPr>
              <a:t>*It doesn’t take complex math…just look at it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The wider the annular ring, the lower the capacitance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The greater the distance between the pad and the plane, the lower the capacitance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As the via height (t) (board thickness) increases, so does the capacitance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000" y="1691322"/>
            <a:ext cx="3175250" cy="473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Trace Impedance Formula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25" y="1763361"/>
            <a:ext cx="5228770" cy="437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08192" y="2197350"/>
            <a:ext cx="4700326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00"/>
                </a:solidFill>
              </a:rPr>
              <a:t>*It doesn’t take complex math…just look at it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The wider the trace (W), the lower the impedance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The thicker the copper (T), the lower the impedance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The greater the distance between the track and the plane (H), the greater the impedance*</a:t>
            </a: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* good to compare 2 vs 4 layer trace impedance!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379764" y="1992085"/>
            <a:ext cx="2212522" cy="4163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379764" y="3637138"/>
            <a:ext cx="2212522" cy="4163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377048" y="4956990"/>
            <a:ext cx="2212522" cy="4163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2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Board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476" y="2286600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Ex. Sunstone Circuits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676" y="1885950"/>
            <a:ext cx="4363826" cy="217204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99" y="2766680"/>
            <a:ext cx="4455712" cy="321875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575" y="4376057"/>
            <a:ext cx="3598481" cy="20329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7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693" y="3872448"/>
            <a:ext cx="8595360" cy="1325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Developing some rules of thumb</a:t>
            </a:r>
            <a:br>
              <a:rPr lang="en-US" dirty="0" smtClean="0"/>
            </a:br>
            <a:r>
              <a:rPr lang="en-US" sz="2000" dirty="0" smtClean="0"/>
              <a:t>subheading: don’t freak out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5" y="252463"/>
            <a:ext cx="719863" cy="71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46" y="2912945"/>
            <a:ext cx="8595360" cy="13255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Power distribution &amp; GROUNDING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610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Distribution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16608"/>
            <a:ext cx="4573570" cy="4574956"/>
          </a:xfrm>
        </p:spPr>
        <p:txBody>
          <a:bodyPr>
            <a:normAutofit/>
          </a:bodyPr>
          <a:lstStyle/>
          <a:p>
            <a:r>
              <a:rPr lang="en-US" dirty="0" smtClean="0"/>
              <a:t>Power lines should be kept to the lowest </a:t>
            </a:r>
            <a:r>
              <a:rPr lang="en-US" dirty="0"/>
              <a:t>possible </a:t>
            </a:r>
            <a:r>
              <a:rPr lang="en-US" dirty="0" smtClean="0"/>
              <a:t>impedance √</a:t>
            </a:r>
            <a:r>
              <a:rPr lang="en-US" dirty="0"/>
              <a:t>(L/C)</a:t>
            </a:r>
          </a:p>
          <a:p>
            <a:r>
              <a:rPr lang="en-US" dirty="0" smtClean="0"/>
              <a:t>Greater width = lower impedance, thicker copper = lower impedance</a:t>
            </a:r>
          </a:p>
          <a:p>
            <a:r>
              <a:rPr lang="en-US" dirty="0" smtClean="0"/>
              <a:t>Long power lines couple in more noise from other parts of the circuit and parade that noise everywhere they go…keep @%^&amp; short and isolate!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871" y="1816608"/>
            <a:ext cx="4082329" cy="484961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871854" y="3038024"/>
            <a:ext cx="887846" cy="340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788871" y="4152160"/>
            <a:ext cx="887846" cy="340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788871" y="5568291"/>
            <a:ext cx="887846" cy="340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788871" y="6116157"/>
            <a:ext cx="887846" cy="340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788871" y="5151040"/>
            <a:ext cx="887846" cy="340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34243" y="2464476"/>
            <a:ext cx="1188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</a:rPr>
              <a:t>Single GND, Shared Return Path</a:t>
            </a:r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34243" y="4022029"/>
            <a:ext cx="1188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</a:rPr>
              <a:t>Multiple returns, shared return path</a:t>
            </a:r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34243" y="5579582"/>
            <a:ext cx="1188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</a:rPr>
              <a:t>Multiple returns, isolated return paths</a:t>
            </a:r>
            <a:endParaRPr lang="en-US" sz="800" dirty="0">
              <a:solidFill>
                <a:prstClr val="black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9" y="6116157"/>
            <a:ext cx="599114" cy="5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9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Distribution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16608"/>
            <a:ext cx="5330952" cy="4630374"/>
          </a:xfrm>
        </p:spPr>
        <p:txBody>
          <a:bodyPr>
            <a:normAutofit/>
          </a:bodyPr>
          <a:lstStyle/>
          <a:p>
            <a:r>
              <a:rPr lang="en-US" dirty="0" smtClean="0"/>
              <a:t>Ground </a:t>
            </a:r>
            <a:r>
              <a:rPr lang="en-US" dirty="0"/>
              <a:t>planes should be unbroken where possible</a:t>
            </a:r>
          </a:p>
          <a:p>
            <a:r>
              <a:rPr lang="en-US" dirty="0"/>
              <a:t>Ground planes should not be mixed with power or other signals where possible</a:t>
            </a:r>
          </a:p>
          <a:p>
            <a:r>
              <a:rPr lang="en-US" dirty="0"/>
              <a:t>Route digital signals </a:t>
            </a:r>
            <a:r>
              <a:rPr lang="en-US" dirty="0" smtClean="0"/>
              <a:t>*around* </a:t>
            </a:r>
            <a:r>
              <a:rPr lang="en-US" dirty="0"/>
              <a:t>analog ground </a:t>
            </a:r>
            <a:r>
              <a:rPr lang="en-US" dirty="0" smtClean="0"/>
              <a:t>planes</a:t>
            </a:r>
          </a:p>
          <a:p>
            <a:r>
              <a:rPr lang="en-US" dirty="0" smtClean="0"/>
              <a:t>Isolate returns whenever possible (nobody likes the noisemakers at the party)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871" y="1816608"/>
            <a:ext cx="4082329" cy="484961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871854" y="3038024"/>
            <a:ext cx="887846" cy="340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788871" y="4152160"/>
            <a:ext cx="887846" cy="340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788871" y="5568291"/>
            <a:ext cx="887846" cy="340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788871" y="6116157"/>
            <a:ext cx="887846" cy="340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788871" y="5151040"/>
            <a:ext cx="887846" cy="340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34243" y="2464476"/>
            <a:ext cx="1188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</a:rPr>
              <a:t>Single GND, Shared Return Path</a:t>
            </a:r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34243" y="4022029"/>
            <a:ext cx="1188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</a:rPr>
              <a:t>Multiple returns, shared return path</a:t>
            </a:r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34243" y="5579582"/>
            <a:ext cx="1188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</a:rPr>
              <a:t>Multiple returns, isolated return paths</a:t>
            </a:r>
            <a:endParaRPr lang="en-US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08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ESP Basics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69848" y="2121408"/>
            <a:ext cx="5286564" cy="4050792"/>
          </a:xfrm>
        </p:spPr>
        <p:txBody>
          <a:bodyPr/>
          <a:lstStyle/>
          <a:p>
            <a:r>
              <a:rPr lang="en-US" dirty="0" smtClean="0"/>
              <a:t>WIFI Module</a:t>
            </a:r>
          </a:p>
          <a:p>
            <a:pPr lvl="1"/>
            <a:r>
              <a:rPr lang="en-US" dirty="0" smtClean="0"/>
              <a:t>Access Point / Server or Web Client</a:t>
            </a:r>
          </a:p>
          <a:p>
            <a:pPr lvl="1"/>
            <a:r>
              <a:rPr lang="en-US" dirty="0" smtClean="0"/>
              <a:t>Numerous firmware options</a:t>
            </a:r>
          </a:p>
          <a:p>
            <a:pPr lvl="2"/>
            <a:r>
              <a:rPr lang="en-US" dirty="0" smtClean="0"/>
              <a:t>Program directly via C</a:t>
            </a:r>
          </a:p>
          <a:p>
            <a:pPr lvl="2"/>
            <a:r>
              <a:rPr lang="en-US" dirty="0" smtClean="0"/>
              <a:t>Use standard AT commands (</a:t>
            </a:r>
            <a:r>
              <a:rPr lang="en-US" dirty="0" err="1" smtClean="0"/>
              <a:t>a’la</a:t>
            </a:r>
            <a:r>
              <a:rPr lang="en-US" dirty="0" smtClean="0"/>
              <a:t> COM port)</a:t>
            </a:r>
          </a:p>
          <a:p>
            <a:pPr lvl="2"/>
            <a:r>
              <a:rPr lang="en-US" dirty="0" smtClean="0"/>
              <a:t>Use </a:t>
            </a:r>
            <a:r>
              <a:rPr lang="en-US" dirty="0" err="1" smtClean="0"/>
              <a:t>NodeMCU</a:t>
            </a:r>
            <a:r>
              <a:rPr lang="en-US" dirty="0" smtClean="0"/>
              <a:t> + LUA</a:t>
            </a:r>
          </a:p>
          <a:p>
            <a:pPr lvl="3"/>
            <a:r>
              <a:rPr lang="en-US" dirty="0" smtClean="0"/>
              <a:t>LUA Interpreter which supports </a:t>
            </a:r>
            <a:r>
              <a:rPr lang="en-US" dirty="0" err="1" smtClean="0"/>
              <a:t>NodeJS</a:t>
            </a:r>
            <a:r>
              <a:rPr lang="en-US" dirty="0" smtClean="0"/>
              <a:t>-like commands</a:t>
            </a:r>
          </a:p>
          <a:p>
            <a:pPr lvl="1"/>
            <a:r>
              <a:rPr lang="en-US" dirty="0" smtClean="0"/>
              <a:t>Cost is extremely cheap (~$2-3)</a:t>
            </a:r>
          </a:p>
          <a:p>
            <a:pPr lvl="1"/>
            <a:r>
              <a:rPr lang="en-US" dirty="0" smtClean="0"/>
              <a:t>A little power hungry (Peak current ~400mA @ 3V3)</a:t>
            </a:r>
          </a:p>
          <a:p>
            <a:pPr lvl="1"/>
            <a:r>
              <a:rPr lang="en-US" dirty="0" smtClean="0"/>
              <a:t>Few IOs (best to break out to separate MCU)</a:t>
            </a:r>
          </a:p>
          <a:p>
            <a:pPr lvl="1"/>
            <a:r>
              <a:rPr lang="en-US" dirty="0" smtClean="0"/>
              <a:t>Arduino Library Available via </a:t>
            </a:r>
            <a:r>
              <a:rPr lang="en-US" dirty="0" err="1" smtClean="0"/>
              <a:t>Adafruit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958" y="2418809"/>
            <a:ext cx="5203142" cy="2756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247" y="159799"/>
            <a:ext cx="1221853" cy="126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8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3376"/>
            <a:ext cx="8595360" cy="13255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Track Width &amp; routing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067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pick a track width?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7974493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Power Supply</a:t>
            </a:r>
            <a:r>
              <a:rPr lang="en-US" dirty="0"/>
              <a:t> </a:t>
            </a:r>
            <a:r>
              <a:rPr lang="en-US" dirty="0" smtClean="0"/>
              <a:t>-&gt; Far more scientific…based on </a:t>
            </a:r>
            <a:r>
              <a:rPr lang="en-US" dirty="0" err="1" smtClean="0"/>
              <a:t>ampacity</a:t>
            </a:r>
            <a:r>
              <a:rPr lang="en-US" dirty="0" smtClean="0"/>
              <a:t> (current) </a:t>
            </a:r>
          </a:p>
          <a:p>
            <a:r>
              <a:rPr lang="en-US" dirty="0" smtClean="0"/>
              <a:t>Current carrying capacity</a:t>
            </a:r>
          </a:p>
          <a:p>
            <a:pPr lvl="1"/>
            <a:r>
              <a:rPr lang="en-US" dirty="0" smtClean="0"/>
              <a:t>Temperature Rise</a:t>
            </a:r>
          </a:p>
          <a:p>
            <a:pPr lvl="1"/>
            <a:r>
              <a:rPr lang="en-US" dirty="0" smtClean="0"/>
              <a:t>Thickness of copper</a:t>
            </a:r>
          </a:p>
          <a:p>
            <a:pPr lvl="1"/>
            <a:r>
              <a:rPr lang="en-US" dirty="0" smtClean="0"/>
              <a:t>Width of the track</a:t>
            </a:r>
          </a:p>
          <a:p>
            <a:pPr lvl="1"/>
            <a:r>
              <a:rPr lang="en-US" dirty="0" smtClean="0"/>
              <a:t>Current requirements</a:t>
            </a:r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953600" y="2420507"/>
            <a:ext cx="28696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IPC 2221 Formula:</a:t>
            </a:r>
          </a:p>
          <a:p>
            <a:r>
              <a:rPr lang="en-US" sz="2400" b="1" dirty="0" err="1" smtClean="0">
                <a:solidFill>
                  <a:srgbClr val="000000"/>
                </a:solidFill>
                <a:latin typeface="Helvetica" panose="020B0604020202020204" pitchFamily="34" charset="0"/>
              </a:rPr>
              <a:t>i</a:t>
            </a:r>
            <a:r>
              <a:rPr lang="en-US" sz="2400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=K</a:t>
            </a:r>
            <a:r>
              <a:rPr lang="en-US" sz="2400" b="1" dirty="0">
                <a:solidFill>
                  <a:srgbClr val="000000"/>
                </a:solidFill>
                <a:latin typeface="Helvetica" panose="020B0604020202020204" pitchFamily="34" charset="0"/>
              </a:rPr>
              <a:t>×∆T</a:t>
            </a:r>
            <a:r>
              <a:rPr lang="en-US" sz="2400" b="1" baseline="30000" dirty="0">
                <a:solidFill>
                  <a:srgbClr val="000000"/>
                </a:solidFill>
                <a:latin typeface="Helvetica" panose="020B0604020202020204" pitchFamily="34" charset="0"/>
              </a:rPr>
              <a:t>0.44</a:t>
            </a:r>
            <a:r>
              <a:rPr lang="en-US" sz="2400" b="1" dirty="0">
                <a:solidFill>
                  <a:srgbClr val="000000"/>
                </a:solidFill>
                <a:latin typeface="Helvetica" panose="020B0604020202020204" pitchFamily="34" charset="0"/>
              </a:rPr>
              <a:t>×Ac</a:t>
            </a:r>
            <a:r>
              <a:rPr lang="en-US" sz="2400" b="1" baseline="30000" dirty="0">
                <a:solidFill>
                  <a:srgbClr val="000000"/>
                </a:solidFill>
                <a:latin typeface="Helvetica" panose="020B0604020202020204" pitchFamily="34" charset="0"/>
              </a:rPr>
              <a:t>0.725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09855" y="3251504"/>
            <a:ext cx="34622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Where:</a:t>
            </a:r>
          </a:p>
          <a:p>
            <a:r>
              <a:rPr lang="en-US" b="1" dirty="0" err="1" smtClean="0">
                <a:solidFill>
                  <a:srgbClr val="000000"/>
                </a:solidFill>
                <a:latin typeface="Helvetica" panose="020B0604020202020204" pitchFamily="34" charset="0"/>
              </a:rPr>
              <a:t>i</a:t>
            </a:r>
            <a:r>
              <a:rPr lang="en-US" dirty="0" smtClean="0">
                <a:solidFill>
                  <a:prstClr val="black"/>
                </a:solidFill>
              </a:rPr>
              <a:t>  =   required current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K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=  0.048 for external layers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        0.024 for internal layers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∆T </a:t>
            </a:r>
            <a:r>
              <a:rPr 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=  temp rise in </a:t>
            </a:r>
            <a:r>
              <a:rPr lang="en-US" sz="1600" baseline="30000" dirty="0" err="1" smtClean="0">
                <a:solidFill>
                  <a:srgbClr val="000000"/>
                </a:solidFill>
                <a:latin typeface="Helvetica" panose="020B0604020202020204" pitchFamily="34" charset="0"/>
              </a:rPr>
              <a:t>o</a:t>
            </a:r>
            <a:r>
              <a:rPr lang="en-US" dirty="0" err="1" smtClean="0">
                <a:solidFill>
                  <a:srgbClr val="000000"/>
                </a:solidFill>
                <a:latin typeface="Helvetica" panose="020B0604020202020204" pitchFamily="34" charset="0"/>
              </a:rPr>
              <a:t>C</a:t>
            </a:r>
            <a:endParaRPr lang="en-US" dirty="0" smtClean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 Ac </a:t>
            </a:r>
            <a:r>
              <a:rPr 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=</a:t>
            </a:r>
            <a:r>
              <a:rPr lang="en-US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cross sectional area (width x thickness)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43" y="4129742"/>
            <a:ext cx="4293486" cy="230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ROUTE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1492" y="1828800"/>
            <a:ext cx="5026082" cy="5029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Power Supply</a:t>
            </a:r>
            <a:r>
              <a:rPr lang="en-US" dirty="0"/>
              <a:t> </a:t>
            </a:r>
            <a:r>
              <a:rPr lang="en-US" dirty="0" smtClean="0"/>
              <a:t>-&gt; Some rules of thumb</a:t>
            </a:r>
          </a:p>
          <a:p>
            <a:r>
              <a:rPr lang="en-US" dirty="0" smtClean="0"/>
              <a:t>Base your routing width on 1.5-2x the required current</a:t>
            </a:r>
          </a:p>
          <a:p>
            <a:r>
              <a:rPr lang="en-US" dirty="0" smtClean="0"/>
              <a:t>Use planes whenever possible</a:t>
            </a:r>
          </a:p>
          <a:p>
            <a:r>
              <a:rPr lang="en-US" dirty="0" smtClean="0"/>
              <a:t>Avoid long return paths, shorter is better, best = via to solid plane</a:t>
            </a:r>
          </a:p>
          <a:p>
            <a:r>
              <a:rPr lang="en-US" dirty="0" smtClean="0"/>
              <a:t>Avoid long unterminated stubs (antennae)*</a:t>
            </a:r>
          </a:p>
          <a:p>
            <a:r>
              <a:rPr lang="en-US" dirty="0" smtClean="0"/>
              <a:t>Give yourself meaningful clearance between traces</a:t>
            </a:r>
          </a:p>
          <a:p>
            <a:r>
              <a:rPr lang="en-US" dirty="0" smtClean="0"/>
              <a:t>“Neck Down” tracks to enter pads at pad width or slightly smaller</a:t>
            </a:r>
          </a:p>
          <a:p>
            <a:r>
              <a:rPr lang="en-US" dirty="0" smtClean="0"/>
              <a:t>Avoid splitting power and ground on the same layer</a:t>
            </a:r>
          </a:p>
          <a:p>
            <a:r>
              <a:rPr lang="en-US" dirty="0" smtClean="0"/>
              <a:t>Avoid digital signals over analog ground planes (more on this)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1300" dirty="0" smtClean="0"/>
              <a:t>* Straight conductors (unterminated) have parasitic inductance and concentrate flux lines (magnetics) from the world around them…this is the principle of a whip antenna and straight, unterminated tracks can operate like antennas on the board concentrating noise and introducing it to a circuit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636152" y="2436979"/>
            <a:ext cx="432522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00" dirty="0" smtClean="0">
                <a:solidFill>
                  <a:prstClr val="black"/>
                </a:solidFill>
              </a:rPr>
              <a:t>20 mil</a:t>
            </a:r>
            <a:endParaRPr lang="en-US" sz="116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06095" y="1353333"/>
            <a:ext cx="36102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prstClr val="black"/>
                </a:solidFill>
              </a:rPr>
              <a:t>15 mil</a:t>
            </a:r>
            <a:endParaRPr lang="en-US" sz="96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23791" y="3934230"/>
            <a:ext cx="36102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prstClr val="black"/>
                </a:solidFill>
              </a:rPr>
              <a:t>25 mil</a:t>
            </a:r>
            <a:endParaRPr lang="en-US" sz="9600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41560" y="5325653"/>
            <a:ext cx="23246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prstClr val="black"/>
                </a:solidFill>
              </a:rPr>
              <a:t>30 mil</a:t>
            </a:r>
            <a:endParaRPr lang="en-US" sz="60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36200" y="445391"/>
            <a:ext cx="2752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prstClr val="black"/>
                </a:solidFill>
              </a:rPr>
              <a:t>12 mil</a:t>
            </a:r>
            <a:endParaRPr lang="en-US" sz="7200" dirty="0">
              <a:solidFill>
                <a:prstClr val="black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768" y="4837699"/>
            <a:ext cx="1816882" cy="97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4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Supply Clearances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30651"/>
            <a:ext cx="5994399" cy="46131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Power Supply</a:t>
            </a:r>
            <a:r>
              <a:rPr lang="en-US" dirty="0"/>
              <a:t> </a:t>
            </a:r>
            <a:r>
              <a:rPr lang="en-US" dirty="0" smtClean="0"/>
              <a:t>-&gt; Some rules of thumb</a:t>
            </a:r>
          </a:p>
          <a:p>
            <a:r>
              <a:rPr lang="en-US" dirty="0" smtClean="0"/>
              <a:t>IPC-9592 specifies that for voltages .&gt;= 100V, the formula for minimum clearance vs. voltage to be (linear):</a:t>
            </a:r>
          </a:p>
          <a:p>
            <a:pPr marL="0" indent="0" algn="ctr">
              <a:buNone/>
            </a:pPr>
            <a:r>
              <a:rPr lang="en-US" b="1" dirty="0" smtClean="0"/>
              <a:t>SPACING </a:t>
            </a:r>
            <a:r>
              <a:rPr lang="en-US" b="1" dirty="0"/>
              <a:t>(mm) = 0.6 + </a:t>
            </a:r>
            <a:r>
              <a:rPr lang="en-US" b="1" dirty="0" err="1"/>
              <a:t>Vpeak</a:t>
            </a:r>
            <a:r>
              <a:rPr lang="en-US" b="1" dirty="0"/>
              <a:t> x .</a:t>
            </a:r>
            <a:r>
              <a:rPr lang="en-US" b="1" dirty="0" smtClean="0"/>
              <a:t>005</a:t>
            </a:r>
          </a:p>
          <a:p>
            <a:r>
              <a:rPr lang="en-US" dirty="0" smtClean="0"/>
              <a:t>For voltages &lt; 100V the formula is:</a:t>
            </a:r>
          </a:p>
          <a:p>
            <a:pPr marL="0" indent="0" algn="ctr">
              <a:buNone/>
            </a:pPr>
            <a:r>
              <a:rPr lang="en-US" b="1" dirty="0"/>
              <a:t>0.13mm for </a:t>
            </a:r>
            <a:r>
              <a:rPr lang="en-US" b="1" dirty="0" smtClean="0"/>
              <a:t>V&lt;15V</a:t>
            </a:r>
          </a:p>
          <a:p>
            <a:pPr marL="0" indent="0" algn="ctr">
              <a:buNone/>
            </a:pPr>
            <a:r>
              <a:rPr lang="en-US" b="1" dirty="0" smtClean="0"/>
              <a:t>0.25mm </a:t>
            </a:r>
            <a:r>
              <a:rPr lang="en-US" b="1" dirty="0"/>
              <a:t>for 15V≤V&lt;30V </a:t>
            </a: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0.1+Vpeak×0.01 </a:t>
            </a:r>
            <a:r>
              <a:rPr lang="en-US" b="1" dirty="0"/>
              <a:t>for 30V≤</a:t>
            </a:r>
            <a:r>
              <a:rPr lang="en-US" b="1" dirty="0" smtClean="0"/>
              <a:t>V&lt;100V</a:t>
            </a:r>
            <a:endParaRPr lang="en-US" dirty="0" smtClean="0"/>
          </a:p>
          <a:p>
            <a:r>
              <a:rPr lang="en-US" dirty="0" smtClean="0"/>
              <a:t>Larger clearances are better and a nice rule of thumb is to allow clearance to match track width for most low-voltage circuits (for power):</a:t>
            </a:r>
          </a:p>
          <a:p>
            <a:pPr marL="0" indent="0" algn="ctr">
              <a:buNone/>
            </a:pPr>
            <a:r>
              <a:rPr lang="en-US" b="1" dirty="0" smtClean="0"/>
              <a:t>20mil track x 20mil spacing</a:t>
            </a:r>
          </a:p>
          <a:p>
            <a:pPr lvl="0">
              <a:buClr>
                <a:srgbClr val="D34817">
                  <a:lumMod val="75000"/>
                </a:srgbClr>
              </a:buClr>
            </a:pPr>
            <a:r>
              <a:rPr lang="en-US" dirty="0">
                <a:solidFill>
                  <a:prstClr val="black"/>
                </a:solidFill>
              </a:rPr>
              <a:t>RULE:  Don’t follow this chart…this is a </a:t>
            </a:r>
            <a:r>
              <a:rPr lang="en-US" dirty="0" smtClean="0">
                <a:solidFill>
                  <a:prstClr val="black"/>
                </a:solidFill>
              </a:rPr>
              <a:t>minimum…maintain a minimum of 10 mils clearance for </a:t>
            </a:r>
            <a:r>
              <a:rPr lang="en-US" u="sng" dirty="0" smtClean="0">
                <a:solidFill>
                  <a:prstClr val="black"/>
                </a:solidFill>
              </a:rPr>
              <a:t>low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u="sng" dirty="0" smtClean="0">
                <a:solidFill>
                  <a:prstClr val="black"/>
                </a:solidFill>
              </a:rPr>
              <a:t>power</a:t>
            </a:r>
            <a:r>
              <a:rPr lang="en-US" dirty="0" smtClean="0">
                <a:solidFill>
                  <a:prstClr val="black"/>
                </a:solidFill>
              </a:rPr>
              <a:t> nets and life will be good (most of the time:)</a:t>
            </a:r>
            <a:endParaRPr lang="en-US" dirty="0">
              <a:solidFill>
                <a:prstClr val="black"/>
              </a:solidFill>
            </a:endParaRPr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220" y="1630651"/>
            <a:ext cx="39814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3860544" cy="435133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Regarded as the noisy bunch, though reasonably noise-immune themselves</a:t>
            </a:r>
          </a:p>
          <a:p>
            <a:r>
              <a:rPr lang="en-US" dirty="0" smtClean="0"/>
              <a:t>Should be kept as short as possible to avoid parading noise around the board</a:t>
            </a:r>
          </a:p>
          <a:p>
            <a:r>
              <a:rPr lang="en-US" dirty="0" smtClean="0"/>
              <a:t>Should be kept away from sensitive analog signals where possible and avoid crossing analog GND planes</a:t>
            </a:r>
          </a:p>
          <a:p>
            <a:r>
              <a:rPr lang="en-US" dirty="0" smtClean="0"/>
              <a:t>Run orthogonal on adjacent layers to limit crosstalk and noise issues</a:t>
            </a:r>
          </a:p>
          <a:p>
            <a:r>
              <a:rPr lang="en-US" dirty="0" smtClean="0"/>
              <a:t>Isolate digital ground from analog ground wherever possible* </a:t>
            </a:r>
          </a:p>
          <a:p>
            <a:pPr marL="0" indent="0">
              <a:buNone/>
            </a:pPr>
            <a:r>
              <a:rPr lang="en-US" dirty="0" smtClean="0"/>
              <a:t>*</a:t>
            </a:r>
            <a:r>
              <a:rPr lang="en-US" sz="1200" dirty="0" smtClean="0"/>
              <a:t>does not apply to ADCs and DACs…a DACs DGND and AGND pins should both be tied to AGND plane as close to the component as possible   </a:t>
            </a:r>
            <a:r>
              <a:rPr lang="en-US" sz="1200" dirty="0"/>
              <a:t> </a:t>
            </a:r>
            <a:r>
              <a:rPr lang="en-US" sz="1200" dirty="0" smtClean="0"/>
              <a:t>                           →→→→→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66" y="5252661"/>
            <a:ext cx="1458021" cy="10290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366" y="1733757"/>
            <a:ext cx="6548999" cy="24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3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pick a track width?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6579802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Digital Signals-&gt; &lt;= Scientific (High </a:t>
            </a:r>
            <a:r>
              <a:rPr lang="en-US" dirty="0" smtClean="0">
                <a:sym typeface="Wingdings" panose="05000000000000000000" pitchFamily="2" charset="2"/>
              </a:rPr>
              <a:t>speed excepted)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Some rules of thumb</a:t>
            </a:r>
          </a:p>
          <a:p>
            <a:pPr lvl="1"/>
            <a:r>
              <a:rPr lang="en-US" dirty="0" smtClean="0"/>
              <a:t>As trace width decreases, resistance increases</a:t>
            </a:r>
          </a:p>
          <a:p>
            <a:pPr lvl="1"/>
            <a:r>
              <a:rPr lang="en-US" dirty="0"/>
              <a:t>As length increases, so does resistance</a:t>
            </a:r>
          </a:p>
          <a:p>
            <a:pPr lvl="1"/>
            <a:r>
              <a:rPr lang="en-US" dirty="0" smtClean="0"/>
              <a:t>As trace width increases, capacitance (particularly with the presence of a GND plane) increases</a:t>
            </a:r>
          </a:p>
          <a:p>
            <a:pPr lvl="1"/>
            <a:r>
              <a:rPr lang="en-US" dirty="0" smtClean="0"/>
              <a:t>Under most non-RF or non-”High Speed” circumstances, it is aesthetics and cost (PCB fab) that drive this</a:t>
            </a:r>
          </a:p>
          <a:p>
            <a:pPr marL="274320" lvl="1" indent="0">
              <a:buNone/>
            </a:pPr>
            <a:r>
              <a:rPr lang="en-US" dirty="0" smtClean="0"/>
              <a:t>   	- </a:t>
            </a:r>
            <a:r>
              <a:rPr lang="en-US" b="1" dirty="0" smtClean="0"/>
              <a:t>W</a:t>
            </a:r>
            <a:r>
              <a:rPr lang="en-US" dirty="0" smtClean="0"/>
              <a:t> &lt; 5mil = ↑$...</a:t>
            </a:r>
          </a:p>
          <a:p>
            <a:pPr lvl="1"/>
            <a:r>
              <a:rPr lang="en-US" dirty="0" smtClean="0"/>
              <a:t>Typical track widths: 5, 7, 8, 10, 12, 15, 20, 25, 50…</a:t>
            </a:r>
          </a:p>
          <a:p>
            <a:pPr lvl="1"/>
            <a:r>
              <a:rPr lang="en-US" dirty="0" smtClean="0"/>
              <a:t>You can use larger tracks to make life simpler </a:t>
            </a:r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636152" y="2436979"/>
            <a:ext cx="432522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00" dirty="0" smtClean="0">
                <a:solidFill>
                  <a:prstClr val="black"/>
                </a:solidFill>
              </a:rPr>
              <a:t>10 mil</a:t>
            </a:r>
            <a:endParaRPr lang="en-US" sz="116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06095" y="1353333"/>
            <a:ext cx="36102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prstClr val="black"/>
                </a:solidFill>
              </a:rPr>
              <a:t>12 mil</a:t>
            </a:r>
            <a:endParaRPr lang="en-US" sz="96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23791" y="3934230"/>
            <a:ext cx="29434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prstClr val="black"/>
                </a:solidFill>
              </a:rPr>
              <a:t>7 mil</a:t>
            </a:r>
            <a:endParaRPr lang="en-US" sz="96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41560" y="5325653"/>
            <a:ext cx="1907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prstClr val="black"/>
                </a:solidFill>
              </a:rPr>
              <a:t>5 mil</a:t>
            </a:r>
            <a:endParaRPr lang="en-US" sz="6000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6200" y="445391"/>
            <a:ext cx="2752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prstClr val="black"/>
                </a:solidFill>
              </a:rPr>
              <a:t>15 mil</a:t>
            </a:r>
            <a:endParaRPr lang="en-US" sz="7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42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pick a track width?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6579802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Digital Signals-&gt; Some rules of thumb</a:t>
            </a:r>
          </a:p>
          <a:p>
            <a:pPr lvl="1"/>
            <a:r>
              <a:rPr lang="en-US" dirty="0" smtClean="0"/>
              <a:t>Wider traces are easier to etch chemically and route with a CNC machine</a:t>
            </a:r>
          </a:p>
          <a:p>
            <a:pPr lvl="1"/>
            <a:r>
              <a:rPr lang="en-US" dirty="0" smtClean="0"/>
              <a:t>Building in-house prototypes, look for 15 mil tracks and 15 mil spacing min. unless using a precision mill</a:t>
            </a:r>
            <a:endParaRPr lang="en-US" dirty="0"/>
          </a:p>
          <a:p>
            <a:pPr lvl="1"/>
            <a:r>
              <a:rPr lang="en-US" dirty="0" smtClean="0"/>
              <a:t>Chemical etch can be hard to time right, unpredictable, good to “go big”</a:t>
            </a:r>
          </a:p>
          <a:p>
            <a:pPr lvl="1"/>
            <a:r>
              <a:rPr lang="en-US" dirty="0" smtClean="0"/>
              <a:t>PCB manufacturer’s can reliably handle 5mil tracks and 5mil spacing (so-called 5x5)</a:t>
            </a:r>
          </a:p>
          <a:p>
            <a:pPr lvl="1"/>
            <a:r>
              <a:rPr lang="en-US" dirty="0" smtClean="0"/>
              <a:t>Larger tracks / spacing = better yield = lower cost</a:t>
            </a:r>
          </a:p>
          <a:p>
            <a:pPr lvl="1"/>
            <a:r>
              <a:rPr lang="en-US" dirty="0" smtClean="0"/>
              <a:t>Don’t overdo it…no one likes and overachiever when it comes to track width (don’t waste space)</a:t>
            </a:r>
          </a:p>
          <a:p>
            <a:pPr lvl="1"/>
            <a:r>
              <a:rPr lang="en-US" dirty="0" smtClean="0"/>
              <a:t>Super-wide tracks introduce additional capacitance, can be problematic in higher speed circuits</a:t>
            </a:r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636152" y="2436979"/>
            <a:ext cx="432522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00" dirty="0" smtClean="0">
                <a:solidFill>
                  <a:prstClr val="black"/>
                </a:solidFill>
              </a:rPr>
              <a:t>10 mil</a:t>
            </a:r>
            <a:endParaRPr lang="en-US" sz="116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06095" y="1353333"/>
            <a:ext cx="36102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prstClr val="black"/>
                </a:solidFill>
              </a:rPr>
              <a:t>12 mil</a:t>
            </a:r>
            <a:endParaRPr lang="en-US" sz="96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23791" y="3934230"/>
            <a:ext cx="29434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prstClr val="black"/>
                </a:solidFill>
              </a:rPr>
              <a:t>7 mil</a:t>
            </a:r>
            <a:endParaRPr lang="en-US" sz="96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41560" y="5325653"/>
            <a:ext cx="1907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prstClr val="black"/>
                </a:solidFill>
              </a:rPr>
              <a:t>5 mil</a:t>
            </a:r>
            <a:endParaRPr lang="en-US" sz="6000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6200" y="445391"/>
            <a:ext cx="2752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prstClr val="black"/>
                </a:solidFill>
              </a:rPr>
              <a:t>15 mil</a:t>
            </a:r>
            <a:endParaRPr lang="en-US" sz="7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0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Via / Hole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16608"/>
            <a:ext cx="5404843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Selecting a via size for “typical” circuits</a:t>
            </a:r>
          </a:p>
          <a:p>
            <a:r>
              <a:rPr lang="en-US" dirty="0" smtClean="0"/>
              <a:t>Most low-cost </a:t>
            </a:r>
            <a:r>
              <a:rPr lang="en-US" dirty="0" err="1" smtClean="0"/>
              <a:t>fabs</a:t>
            </a:r>
            <a:r>
              <a:rPr lang="en-US" dirty="0" smtClean="0"/>
              <a:t> will require &gt;= 15 mil via holes</a:t>
            </a:r>
          </a:p>
          <a:p>
            <a:r>
              <a:rPr lang="en-US" dirty="0" smtClean="0"/>
              <a:t>Full service board houses will provide sizes much smaller but typically charge more for &lt;= 12 mil diameter</a:t>
            </a:r>
          </a:p>
          <a:p>
            <a:r>
              <a:rPr lang="en-US" dirty="0" smtClean="0"/>
              <a:t>Aim for 1.8x-2.0x hole diameter for annular ring size</a:t>
            </a:r>
          </a:p>
          <a:p>
            <a:r>
              <a:rPr lang="en-US" dirty="0" smtClean="0"/>
              <a:t>Manufacturer’s will “round” to their nearest size and all </a:t>
            </a:r>
            <a:r>
              <a:rPr lang="en-US" dirty="0" err="1" smtClean="0"/>
              <a:t>mfg</a:t>
            </a:r>
            <a:r>
              <a:rPr lang="en-US" dirty="0" smtClean="0"/>
              <a:t> will have a standard size they recommend / prefer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120" y="484632"/>
            <a:ext cx="4361007" cy="59779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90120" y="115300"/>
            <a:ext cx="2399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Ex. Sunstone Circuits</a:t>
            </a:r>
          </a:p>
        </p:txBody>
      </p:sp>
    </p:spTree>
    <p:extLst>
      <p:ext uri="{BB962C8B-B14F-4D97-AF65-F5344CB8AC3E}">
        <p14:creationId xmlns:p14="http://schemas.microsoft.com/office/powerpoint/2010/main" val="229341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746" y="2846496"/>
            <a:ext cx="8595360" cy="1325562"/>
          </a:xfrm>
        </p:spPr>
        <p:txBody>
          <a:bodyPr>
            <a:normAutofit/>
          </a:bodyPr>
          <a:lstStyle/>
          <a:p>
            <a:r>
              <a:rPr lang="en-US" dirty="0" smtClean="0"/>
              <a:t>Parts placement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872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98135"/>
            <a:ext cx="5275534" cy="484281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world loves little cities…hates urban sprawl (don’t be LA, be Shanghai)</a:t>
            </a:r>
          </a:p>
          <a:p>
            <a:r>
              <a:rPr lang="en-US" dirty="0" smtClean="0"/>
              <a:t>Group analog and digital circuits into separate sections</a:t>
            </a:r>
          </a:p>
          <a:p>
            <a:r>
              <a:rPr lang="en-US" dirty="0" smtClean="0"/>
              <a:t>Keep sections (power, MCU, transceiver, analog, </a:t>
            </a:r>
            <a:r>
              <a:rPr lang="en-US" dirty="0" err="1" smtClean="0"/>
              <a:t>etc</a:t>
            </a:r>
            <a:r>
              <a:rPr lang="en-US" dirty="0" smtClean="0"/>
              <a:t>) tight though maintain enough room for soldering, esp. if soldering by hand</a:t>
            </a:r>
          </a:p>
          <a:p>
            <a:r>
              <a:rPr lang="en-US" dirty="0" smtClean="0"/>
              <a:t>Watch the tall parts vs. short parts and don’t paint yourself into a corner when hand-soldering (can’t reach something)</a:t>
            </a:r>
          </a:p>
          <a:p>
            <a:r>
              <a:rPr lang="en-US" dirty="0" smtClean="0"/>
              <a:t>Components slip when soldering (float), keep parts &gt;10 mils apart for machine assembly and &gt;20 for hand assembly unless you have serious soldering chops</a:t>
            </a:r>
          </a:p>
          <a:p>
            <a:r>
              <a:rPr lang="en-US" dirty="0" smtClean="0"/>
              <a:t>Keep decoupling to w/in a min of 100 mil of the component pins, 50 mil is better</a:t>
            </a:r>
          </a:p>
          <a:p>
            <a:r>
              <a:rPr lang="en-US" dirty="0" smtClean="0"/>
              <a:t>Keep analog circuits close to the board’s IO</a:t>
            </a:r>
          </a:p>
          <a:p>
            <a:r>
              <a:rPr lang="en-US" dirty="0" smtClean="0"/>
              <a:t>Keep components 150mils from the edge of the board so clamps can be used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946" y="1798134"/>
            <a:ext cx="5308599" cy="3934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764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ESP Basics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247" y="159799"/>
            <a:ext cx="1221853" cy="12621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541082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Nerd porn…</a:t>
            </a:r>
            <a:endParaRPr lang="en-US" dirty="0"/>
          </a:p>
        </p:txBody>
      </p:sp>
      <p:pic>
        <p:nvPicPr>
          <p:cNvPr id="1026" name="Picture 2" descr="https://camo.githubusercontent.com/1ecf95fd693be372fa94deb8d484bc89a653dc81/687474703a2f2f732e7a6570746f626172732e72752f455350383236362e6a70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40" y="1930955"/>
            <a:ext cx="4120530" cy="433891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SP8266EX Pin Layout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48" y="1745161"/>
            <a:ext cx="4394358" cy="475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hackadaycom.files.wordpress.com/2015/03/crzy9a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605" y="3296164"/>
            <a:ext cx="3608557" cy="32062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82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10860"/>
            <a:ext cx="5303244" cy="443132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Follow the IPC Specifications (IPC-7351)</a:t>
            </a:r>
            <a:endParaRPr lang="en-US" dirty="0"/>
          </a:p>
          <a:p>
            <a:pPr lvl="1"/>
            <a:r>
              <a:rPr lang="en-US" dirty="0" smtClean="0"/>
              <a:t>Designed to remove ambiguity with SMT parts handling and PCB land-pattern geometries</a:t>
            </a:r>
          </a:p>
          <a:p>
            <a:pPr lvl="1"/>
            <a:r>
              <a:rPr lang="en-US" dirty="0" smtClean="0"/>
              <a:t>Comes with IPC Footprint Calculator</a:t>
            </a:r>
            <a:endParaRPr lang="en-US" dirty="0"/>
          </a:p>
          <a:p>
            <a:pPr lvl="1"/>
            <a:r>
              <a:rPr lang="en-US" dirty="0" smtClean="0"/>
              <a:t>Refer to IPC-7351 tables 3.1 – 3.22</a:t>
            </a:r>
          </a:p>
          <a:p>
            <a:r>
              <a:rPr lang="en-US" dirty="0" smtClean="0"/>
              <a:t>Join forums like www.pcblibraries.com or the IPC designer’s council forum</a:t>
            </a:r>
          </a:p>
          <a:p>
            <a:r>
              <a:rPr lang="en-US" dirty="0" smtClean="0"/>
              <a:t>Manufacturers will be able to tell you minimum / recommended annular ring on thru-hole pads</a:t>
            </a:r>
          </a:p>
          <a:p>
            <a:r>
              <a:rPr lang="en-US" dirty="0" smtClean="0"/>
              <a:t>Get samples,  print the design 1:1 and have a look…May not tell you it’s </a:t>
            </a:r>
            <a:r>
              <a:rPr lang="en-US" dirty="0" err="1" smtClean="0"/>
              <a:t>mfg</a:t>
            </a:r>
            <a:r>
              <a:rPr lang="en-US" dirty="0" smtClean="0"/>
              <a:t>-worthy but will tell you if the overall size is completely wrong</a:t>
            </a:r>
          </a:p>
          <a:p>
            <a:r>
              <a:rPr lang="en-US" dirty="0" smtClean="0"/>
              <a:t>Pay careful attention to pad numbering</a:t>
            </a:r>
          </a:p>
          <a:p>
            <a:r>
              <a:rPr lang="en-US" dirty="0"/>
              <a:t>Never obscure pads with silkscreen or anything </a:t>
            </a:r>
            <a:r>
              <a:rPr lang="en-US" dirty="0" smtClean="0"/>
              <a:t>else</a:t>
            </a:r>
          </a:p>
          <a:p>
            <a:r>
              <a:rPr lang="en-US" dirty="0" smtClean="0"/>
              <a:t>Ask, ask, ask…Average the answers :)</a:t>
            </a:r>
          </a:p>
          <a:p>
            <a:pPr marL="0" indent="0">
              <a:buNone/>
            </a:pPr>
            <a:r>
              <a:rPr lang="en-US" sz="1300" dirty="0" smtClean="0"/>
              <a:t>…And (note to self) always tent the </a:t>
            </a:r>
            <a:r>
              <a:rPr lang="en-US" sz="1300" dirty="0" err="1" smtClean="0"/>
              <a:t>vias</a:t>
            </a:r>
            <a:r>
              <a:rPr lang="en-US" sz="1300" dirty="0" smtClean="0"/>
              <a:t> under your BGAs</a:t>
            </a:r>
            <a:endParaRPr lang="en-US" sz="13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491" y="484632"/>
            <a:ext cx="4477757" cy="578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1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or stuff to get, read,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168" y="1775179"/>
            <a:ext cx="10329080" cy="4050792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IPC2221 (Free online…you’ll find a PDF, just have a copy) </a:t>
            </a:r>
          </a:p>
          <a:p>
            <a:r>
              <a:rPr lang="en-US" dirty="0" smtClean="0"/>
              <a:t>IPC2152 – like 2221 but more accurate and more use of tables</a:t>
            </a:r>
          </a:p>
          <a:p>
            <a:r>
              <a:rPr lang="en-US" dirty="0" smtClean="0"/>
              <a:t>IPC7351 – buy this little jewel…it may be pricey but it’s worth it</a:t>
            </a:r>
          </a:p>
          <a:p>
            <a:r>
              <a:rPr lang="en-US" dirty="0" smtClean="0"/>
              <a:t>Join forums:</a:t>
            </a:r>
          </a:p>
          <a:p>
            <a:pPr lvl="1"/>
            <a:r>
              <a:rPr lang="en-US" dirty="0" smtClean="0"/>
              <a:t>Electronics Exchange</a:t>
            </a:r>
          </a:p>
          <a:p>
            <a:pPr lvl="1"/>
            <a:r>
              <a:rPr lang="en-US" dirty="0" smtClean="0"/>
              <a:t>All About Circuits</a:t>
            </a:r>
          </a:p>
          <a:p>
            <a:pPr lvl="1"/>
            <a:r>
              <a:rPr lang="en-US" dirty="0" smtClean="0"/>
              <a:t>PCBLibraries.com</a:t>
            </a:r>
          </a:p>
          <a:p>
            <a:pPr lvl="1"/>
            <a:r>
              <a:rPr lang="en-US" dirty="0" smtClean="0"/>
              <a:t>IPC Designer’s Council</a:t>
            </a:r>
          </a:p>
          <a:p>
            <a:r>
              <a:rPr lang="en-US" dirty="0" smtClean="0"/>
              <a:t>Search – PCB Pad Size, PCB Footprint Size, PCB Land Pattern</a:t>
            </a:r>
          </a:p>
          <a:p>
            <a:r>
              <a:rPr lang="en-US" dirty="0" smtClean="0"/>
              <a:t>Saturn PCB calculator – you want this </a:t>
            </a:r>
          </a:p>
          <a:p>
            <a:r>
              <a:rPr lang="en-US" dirty="0" err="1" smtClean="0"/>
              <a:t>AppCAD</a:t>
            </a:r>
            <a:r>
              <a:rPr lang="en-US" dirty="0" smtClean="0"/>
              <a:t> PCB – you want this</a:t>
            </a:r>
            <a:endParaRPr lang="en-US" dirty="0"/>
          </a:p>
          <a:p>
            <a:r>
              <a:rPr lang="en-US" dirty="0" smtClean="0"/>
              <a:t>PCB Library Expert Lite – Free, you want this…always nice to buy it if you can</a:t>
            </a:r>
          </a:p>
          <a:p>
            <a:r>
              <a:rPr lang="en-US" dirty="0" smtClean="0"/>
              <a:t>Read the books from the American Radio and Relay League</a:t>
            </a:r>
          </a:p>
          <a:p>
            <a:r>
              <a:rPr lang="en-US" dirty="0" smtClean="0"/>
              <a:t>US Navy electronics resource are decent</a:t>
            </a:r>
          </a:p>
        </p:txBody>
      </p:sp>
    </p:spTree>
    <p:extLst>
      <p:ext uri="{BB962C8B-B14F-4D97-AF65-F5344CB8AC3E}">
        <p14:creationId xmlns:p14="http://schemas.microsoft.com/office/powerpoint/2010/main" val="8368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or stuff to get, read,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168" y="1917223"/>
            <a:ext cx="10329080" cy="3258459"/>
          </a:xfrm>
        </p:spPr>
        <p:txBody>
          <a:bodyPr numCol="2">
            <a:normAutofit fontScale="85000" lnSpcReduction="20000"/>
          </a:bodyPr>
          <a:lstStyle/>
          <a:p>
            <a:r>
              <a:rPr lang="en-US" dirty="0" smtClean="0"/>
              <a:t>Good soldering kit – </a:t>
            </a:r>
            <a:r>
              <a:rPr lang="en-US" dirty="0" err="1" smtClean="0"/>
              <a:t>Aoyue</a:t>
            </a:r>
            <a:r>
              <a:rPr lang="en-US" dirty="0" smtClean="0"/>
              <a:t>, Weller (though specialized tips on some)</a:t>
            </a:r>
          </a:p>
          <a:p>
            <a:r>
              <a:rPr lang="en-US" dirty="0" err="1" smtClean="0"/>
              <a:t>Multimeter</a:t>
            </a:r>
            <a:endParaRPr lang="en-US" dirty="0" smtClean="0"/>
          </a:p>
          <a:p>
            <a:r>
              <a:rPr lang="en-US" dirty="0" smtClean="0"/>
              <a:t>USB to serial port adapter (you will need this with great frequency)</a:t>
            </a:r>
          </a:p>
          <a:p>
            <a:r>
              <a:rPr lang="en-US" dirty="0" smtClean="0"/>
              <a:t>Oscilloscope – you need to get eyes into your circuit</a:t>
            </a:r>
          </a:p>
          <a:p>
            <a:r>
              <a:rPr lang="en-US" dirty="0" smtClean="0"/>
              <a:t>Logic analyzer (USB are ok…look at </a:t>
            </a:r>
            <a:r>
              <a:rPr lang="en-US" dirty="0" err="1" smtClean="0"/>
              <a:t>Saeleg</a:t>
            </a:r>
            <a:r>
              <a:rPr lang="en-US" dirty="0" smtClean="0"/>
              <a:t>, not bad, min 8-channel)</a:t>
            </a:r>
          </a:p>
          <a:p>
            <a:r>
              <a:rPr lang="en-US" dirty="0" smtClean="0"/>
              <a:t>Tweezers (</a:t>
            </a:r>
            <a:r>
              <a:rPr lang="en-US" dirty="0" err="1" smtClean="0"/>
              <a:t>Vetus</a:t>
            </a:r>
            <a:r>
              <a:rPr lang="en-US" dirty="0" smtClean="0"/>
              <a:t> brand are nice, you want decent sets of different tips)</a:t>
            </a:r>
          </a:p>
          <a:p>
            <a:r>
              <a:rPr lang="en-US" dirty="0" smtClean="0"/>
              <a:t>Solder + flux (flux should be both a jar of paste and a pen)</a:t>
            </a:r>
          </a:p>
          <a:p>
            <a:r>
              <a:rPr lang="en-US" dirty="0" smtClean="0"/>
              <a:t>PCB circuit cleaner (spray from RadioShack)</a:t>
            </a:r>
          </a:p>
          <a:p>
            <a:r>
              <a:rPr lang="en-US" dirty="0" smtClean="0"/>
              <a:t>A few extra tooth brushes for cleaning boards, soft tip, none of that wonky gum massage nonsense</a:t>
            </a:r>
          </a:p>
          <a:p>
            <a:r>
              <a:rPr lang="en-US" dirty="0" smtClean="0"/>
              <a:t>XACTO knife with replacement blades</a:t>
            </a:r>
          </a:p>
          <a:p>
            <a:r>
              <a:rPr lang="en-US" dirty="0" smtClean="0"/>
              <a:t>Wire strippers</a:t>
            </a:r>
          </a:p>
          <a:p>
            <a:r>
              <a:rPr lang="en-US" dirty="0" smtClean="0"/>
              <a:t>Solid core wire (22 gauge)</a:t>
            </a:r>
          </a:p>
          <a:p>
            <a:r>
              <a:rPr lang="en-US" dirty="0" smtClean="0"/>
              <a:t>Stranded wire (important to take stress off of solder joints)</a:t>
            </a:r>
          </a:p>
          <a:p>
            <a:r>
              <a:rPr lang="en-US" dirty="0" smtClean="0"/>
              <a:t>Hot air setup / hotplate</a:t>
            </a:r>
          </a:p>
        </p:txBody>
      </p:sp>
    </p:spTree>
    <p:extLst>
      <p:ext uri="{BB962C8B-B14F-4D97-AF65-F5344CB8AC3E}">
        <p14:creationId xmlns:p14="http://schemas.microsoft.com/office/powerpoint/2010/main" val="291077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Attribution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800" dirty="0"/>
              <a:t>https://www.google.com/url?sa=i&amp;rct=j&amp;q=&amp;esrc=s&amp;source=images&amp;cd=&amp;</a:t>
            </a:r>
            <a:r>
              <a:rPr lang="en-US" sz="800" dirty="0" smtClean="0"/>
              <a:t>cad=rja&amp;uact=8&amp;ved=0CAUQjhw&amp;url=https%3A%2F%2Fblog.adafruit.com%2F2012%2F02%2F17%2Fpcb-layout-and-etching-tips-and-tricks%2F&amp;ei=4dtSVbvWN4XEsAWEmICIDw&amp;bvm=bv.93112503,d.b2w&amp;psig=AFQjCNEvFvBzMOuxcO2c_6rBytea3TESvQ&amp;ust=1431579999907564</a:t>
            </a:r>
          </a:p>
          <a:p>
            <a:r>
              <a:rPr lang="en-US" sz="800" dirty="0">
                <a:hlinkClick r:id="rId2"/>
              </a:rPr>
              <a:t>http://</a:t>
            </a:r>
            <a:r>
              <a:rPr lang="en-US" sz="800" dirty="0" smtClean="0">
                <a:hlinkClick r:id="rId2"/>
              </a:rPr>
              <a:t>www.robotroom.com/Silkscreen-and-Solder-Mask-1.html</a:t>
            </a:r>
            <a:endParaRPr lang="en-US" sz="800" dirty="0" smtClean="0"/>
          </a:p>
          <a:p>
            <a:r>
              <a:rPr lang="en-US" sz="800" dirty="0">
                <a:hlinkClick r:id="rId3"/>
              </a:rPr>
              <a:t>http://</a:t>
            </a:r>
            <a:r>
              <a:rPr lang="en-US" sz="800" dirty="0" smtClean="0">
                <a:hlinkClick r:id="rId3"/>
              </a:rPr>
              <a:t>blog.screamingcircuits.com/2007/11/soldermask-and.html</a:t>
            </a:r>
            <a:endParaRPr lang="en-US" sz="800" dirty="0" smtClean="0"/>
          </a:p>
          <a:p>
            <a:r>
              <a:rPr lang="en-US" sz="800" dirty="0">
                <a:hlinkClick r:id="rId4"/>
              </a:rPr>
              <a:t>http://</a:t>
            </a:r>
            <a:r>
              <a:rPr lang="en-US" sz="800" dirty="0" smtClean="0">
                <a:hlinkClick r:id="rId4"/>
              </a:rPr>
              <a:t>hubhomedesign.com/smt-stencils-laser-cut-stencils-solder-paste-circuit</a:t>
            </a:r>
            <a:endParaRPr lang="en-US" sz="800" dirty="0" smtClean="0"/>
          </a:p>
          <a:p>
            <a:r>
              <a:rPr lang="en-US" sz="800" dirty="0">
                <a:hlinkClick r:id="rId5"/>
              </a:rPr>
              <a:t>http://dangerousprototypes.com/2012/01/12/itead-mystery-pcb-high-power-rgb-led-driver</a:t>
            </a:r>
            <a:r>
              <a:rPr lang="en-US" sz="800" dirty="0" smtClean="0">
                <a:hlinkClick r:id="rId5"/>
              </a:rPr>
              <a:t>/</a:t>
            </a:r>
            <a:endParaRPr lang="en-US" sz="800" dirty="0" smtClean="0"/>
          </a:p>
          <a:p>
            <a:r>
              <a:rPr lang="en-US" sz="800" dirty="0">
                <a:hlinkClick r:id="rId6"/>
              </a:rPr>
              <a:t>http://</a:t>
            </a:r>
            <a:r>
              <a:rPr lang="en-US" sz="800" dirty="0" smtClean="0">
                <a:hlinkClick r:id="rId6"/>
              </a:rPr>
              <a:t>www.pcb.co.uk/PCBPrototyping</a:t>
            </a:r>
            <a:endParaRPr lang="en-US" sz="800" dirty="0" smtClean="0"/>
          </a:p>
          <a:p>
            <a:r>
              <a:rPr lang="en-US" sz="800" dirty="0">
                <a:hlinkClick r:id="rId7"/>
              </a:rPr>
              <a:t>http://</a:t>
            </a:r>
            <a:r>
              <a:rPr lang="en-US" sz="800" dirty="0" smtClean="0">
                <a:hlinkClick r:id="rId7"/>
              </a:rPr>
              <a:t>www.douglaskrantz.com/Mixed_Assembly.html</a:t>
            </a:r>
            <a:endParaRPr lang="en-US" sz="800" dirty="0" smtClean="0"/>
          </a:p>
          <a:p>
            <a:r>
              <a:rPr lang="en-US" sz="800" dirty="0">
                <a:hlinkClick r:id="rId8"/>
              </a:rPr>
              <a:t>http://</a:t>
            </a:r>
            <a:r>
              <a:rPr lang="en-US" sz="800" dirty="0" smtClean="0">
                <a:hlinkClick r:id="rId8"/>
              </a:rPr>
              <a:t>www.analog.com/library/analogDialogue/archives/39-09/layout.html</a:t>
            </a:r>
            <a:endParaRPr lang="en-US" sz="800" dirty="0" smtClean="0"/>
          </a:p>
          <a:p>
            <a:endParaRPr lang="en-US" sz="800" dirty="0" smtClean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8526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53812"/>
            <a:ext cx="10058400" cy="1609344"/>
          </a:xfrm>
        </p:spPr>
        <p:txBody>
          <a:bodyPr/>
          <a:lstStyle/>
          <a:p>
            <a:r>
              <a:rPr lang="en-US" dirty="0" smtClean="0"/>
              <a:t>Big 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562470"/>
            <a:ext cx="10058400" cy="45298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It’s hard these days to create anything original because as it were, the physics simply doesn’t change.  So to state anything is to restate almost everything, just with  perhaps a different audience focus and a different conversational tone.  I wanted to cite a number of pro’s I have borrowed ideas, thoughts, experiments, etc. from for this presentation.</a:t>
            </a:r>
          </a:p>
          <a:p>
            <a:pPr marL="0" indent="0">
              <a:buNone/>
            </a:pPr>
            <a:r>
              <a:rPr lang="en-US" sz="1400" dirty="0" smtClean="0"/>
              <a:t>Firstly, having done this for a time I have been lucky to find time to read the Signal Integrity notables and I borrow information and insights from them all the time, specifically:</a:t>
            </a:r>
          </a:p>
          <a:p>
            <a:pPr marL="0" indent="0">
              <a:buNone/>
            </a:pPr>
            <a:r>
              <a:rPr lang="en-US" sz="1400" dirty="0" smtClean="0"/>
              <a:t>Doug Brooks, Eric </a:t>
            </a:r>
            <a:r>
              <a:rPr lang="en-US" sz="1400" dirty="0" err="1" smtClean="0"/>
              <a:t>Bogatin</a:t>
            </a:r>
            <a:r>
              <a:rPr lang="en-US" sz="1400" dirty="0" smtClean="0"/>
              <a:t>, &amp; Howard Johnson</a:t>
            </a:r>
          </a:p>
          <a:p>
            <a:pPr marL="0" indent="0">
              <a:buNone/>
            </a:pPr>
            <a:r>
              <a:rPr lang="en-US" sz="1400" dirty="0" smtClean="0"/>
              <a:t>Buy their books, read their articles, and expand your mind.  I promise you will not be disappointed.  You might be lost, but you will not be disappointed.</a:t>
            </a:r>
          </a:p>
          <a:p>
            <a:pPr marL="0" indent="0">
              <a:buNone/>
            </a:pPr>
            <a:r>
              <a:rPr lang="en-US" sz="1400" dirty="0" smtClean="0"/>
              <a:t>Also the analog heavyweights:</a:t>
            </a:r>
          </a:p>
          <a:p>
            <a:pPr marL="0" indent="0">
              <a:buNone/>
            </a:pPr>
            <a:r>
              <a:rPr lang="en-US" sz="1400" dirty="0" smtClean="0"/>
              <a:t>Jim Williams, Robert </a:t>
            </a:r>
            <a:r>
              <a:rPr lang="en-US" sz="1400" dirty="0" err="1" smtClean="0"/>
              <a:t>Dobkins</a:t>
            </a:r>
            <a:r>
              <a:rPr lang="en-US" sz="1400" dirty="0" smtClean="0"/>
              <a:t>, Bob </a:t>
            </a:r>
            <a:r>
              <a:rPr lang="en-US" sz="1400" dirty="0" err="1" smtClean="0"/>
              <a:t>Widlar</a:t>
            </a:r>
            <a:r>
              <a:rPr lang="en-US" sz="1400" dirty="0" smtClean="0"/>
              <a:t>, Bob Pease, Paul </a:t>
            </a:r>
            <a:r>
              <a:rPr lang="en-US" sz="1400" dirty="0" err="1" smtClean="0"/>
              <a:t>Rako</a:t>
            </a:r>
            <a:r>
              <a:rPr lang="en-US" sz="1400" dirty="0" smtClean="0"/>
              <a:t>, &amp; Paul Grohe, also the whole team from early TI, National, Linear, Analog Devices, etc. whose papers I covet with great affection and have read time and time again.</a:t>
            </a:r>
          </a:p>
          <a:p>
            <a:pPr marL="0" indent="0">
              <a:buNone/>
            </a:pPr>
            <a:r>
              <a:rPr lang="en-US" sz="1400" dirty="0" smtClean="0"/>
              <a:t>I have learned more watching / reading content by these folks than I care to admit but rest assured, I hold them all in high regard.  None of this content would be possible without their contribution.</a:t>
            </a:r>
          </a:p>
          <a:p>
            <a:pPr marL="0" indent="0">
              <a:buNone/>
            </a:pPr>
            <a:r>
              <a:rPr lang="en-US" sz="1400" dirty="0" smtClean="0"/>
              <a:t>And lastly, in preparing </a:t>
            </a:r>
            <a:r>
              <a:rPr lang="en-US" sz="1400" i="1" dirty="0" smtClean="0"/>
              <a:t>this</a:t>
            </a:r>
            <a:r>
              <a:rPr lang="en-US" sz="1400" dirty="0" smtClean="0"/>
              <a:t> presentation, I relied heavily on content summarized brilliantly by the great </a:t>
            </a:r>
            <a:r>
              <a:rPr lang="en-US" sz="1400" b="1" dirty="0" smtClean="0"/>
              <a:t>John </a:t>
            </a:r>
            <a:r>
              <a:rPr lang="en-US" sz="1400" b="1" dirty="0" err="1" smtClean="0"/>
              <a:t>Ardizzoni</a:t>
            </a:r>
            <a:r>
              <a:rPr lang="en-US" sz="1400" dirty="0" smtClean="0"/>
              <a:t> from Analog Devices and a number of his (many) publications he has released to make PCB and analog understandable.  I would encourage anyone to read John’s content and follow him with great enthusiasm.  He knows his stuff.  I can only channel half of the stuff he has in his head on a good day and he’s a brilliant writer as well. 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2775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2.wp.com/randomnerdtutorials.com/wp-content/uploads/2015/01/all_esp_modules1.png?resize=600%2C3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949" y="339246"/>
            <a:ext cx="571500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ESP Basics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247" y="159799"/>
            <a:ext cx="1221853" cy="12621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11" y="1944209"/>
            <a:ext cx="2171738" cy="20763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494" y="4218989"/>
            <a:ext cx="2490880" cy="21669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6" name="Picture 4" descr="https://cdn.hackaday.io/images/26148141809373379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884" y="4596619"/>
            <a:ext cx="3057866" cy="207839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99904" y="4637009"/>
            <a:ext cx="82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ESP-03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14515" y="4525598"/>
            <a:ext cx="83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ESP-07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76621" y="2908116"/>
            <a:ext cx="14606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2mm Spacing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>
            <a:stCxn id="14" idx="1"/>
            <a:endCxn id="5" idx="3"/>
          </p:cNvCxnSpPr>
          <p:nvPr/>
        </p:nvCxnSpPr>
        <p:spPr>
          <a:xfrm flipH="1" flipV="1">
            <a:off x="2740649" y="2982388"/>
            <a:ext cx="1735972" cy="110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4" idx="1"/>
            <a:endCxn id="6" idx="0"/>
          </p:cNvCxnSpPr>
          <p:nvPr/>
        </p:nvCxnSpPr>
        <p:spPr>
          <a:xfrm flipH="1">
            <a:off x="2388934" y="3092782"/>
            <a:ext cx="2087687" cy="1126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2"/>
            <a:endCxn id="3076" idx="0"/>
          </p:cNvCxnSpPr>
          <p:nvPr/>
        </p:nvCxnSpPr>
        <p:spPr>
          <a:xfrm>
            <a:off x="5206949" y="3277448"/>
            <a:ext cx="144868" cy="1319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http://www.martyncurrey.com/wp-content/uploads/2014/12/ESP8266-01-80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078" y="3728619"/>
            <a:ext cx="3482194" cy="275093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8936356" y="6488668"/>
            <a:ext cx="83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ESP-01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68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3595</TotalTime>
  <Words>10559</Words>
  <Application>Microsoft Office PowerPoint</Application>
  <PresentationFormat>Widescreen</PresentationFormat>
  <Paragraphs>891</Paragraphs>
  <Slides>84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6" baseType="lpstr">
      <vt:lpstr>ＭＳ Ｐゴシック</vt:lpstr>
      <vt:lpstr>SimSun</vt:lpstr>
      <vt:lpstr>Arial</vt:lpstr>
      <vt:lpstr>Arial Black</vt:lpstr>
      <vt:lpstr>Calibri</vt:lpstr>
      <vt:lpstr>Cambria</vt:lpstr>
      <vt:lpstr>Helvetica</vt:lpstr>
      <vt:lpstr>Rockwell</vt:lpstr>
      <vt:lpstr>Rockwell Condensed</vt:lpstr>
      <vt:lpstr>Times New Roman</vt:lpstr>
      <vt:lpstr>Wingdings</vt:lpstr>
      <vt:lpstr>1_Wood Type</vt:lpstr>
      <vt:lpstr>Zero to wifi</vt:lpstr>
      <vt:lpstr>PowerPoint Presentation</vt:lpstr>
      <vt:lpstr>PowerPoint Presentation</vt:lpstr>
      <vt:lpstr>What I build…</vt:lpstr>
      <vt:lpstr>Where it all begins… (it’s ok, we all do this)</vt:lpstr>
      <vt:lpstr>Our First “Real” Design ESP8266-01 WIFI MCU, Nodejs, &amp; AT</vt:lpstr>
      <vt:lpstr>Some ESP Basics</vt:lpstr>
      <vt:lpstr>Some ESP Basics</vt:lpstr>
      <vt:lpstr>Some ESP Basics</vt:lpstr>
      <vt:lpstr>Some ESP Basics</vt:lpstr>
      <vt:lpstr>ESP Basics</vt:lpstr>
      <vt:lpstr>Some ESP Basics</vt:lpstr>
      <vt:lpstr>Some ESP Basics</vt:lpstr>
      <vt:lpstr>Getting Started</vt:lpstr>
      <vt:lpstr>PowerPoint Presentation</vt:lpstr>
      <vt:lpstr>Breadboarding Fritzing is your friend (remember, measure twice…cut once)</vt:lpstr>
      <vt:lpstr>Software Tools for the ESP</vt:lpstr>
      <vt:lpstr>PROGRAMMING THE ESP FIRMWARE</vt:lpstr>
      <vt:lpstr>PROGRAMMING THE ESP FIRMWARE</vt:lpstr>
      <vt:lpstr>Running Your Own Programs</vt:lpstr>
      <vt:lpstr>DEVICE IN QUESTION</vt:lpstr>
      <vt:lpstr>DEVICE IN QUESTION</vt:lpstr>
      <vt:lpstr>Running Your Own Programs</vt:lpstr>
      <vt:lpstr>Building a PCB 101 Ok…Maybe 201</vt:lpstr>
      <vt:lpstr>Level Set - What is a PCB?</vt:lpstr>
      <vt:lpstr>Pre-clad Copper Circuit Board Panel</vt:lpstr>
      <vt:lpstr>PowerPoint Presentation</vt:lpstr>
      <vt:lpstr>Basic PCB Terminology</vt:lpstr>
      <vt:lpstr>`</vt:lpstr>
      <vt:lpstr>Components / Parts</vt:lpstr>
      <vt:lpstr>Various Types of Component Packages </vt:lpstr>
      <vt:lpstr>Lands, Pads, Leads, Pins (?) </vt:lpstr>
      <vt:lpstr>   Component Pins on Pads / Lands</vt:lpstr>
      <vt:lpstr>Plated Thru Hole Pad</vt:lpstr>
      <vt:lpstr> Cross Section of a PCB</vt:lpstr>
      <vt:lpstr>Pins on pads of a PCB footprint</vt:lpstr>
      <vt:lpstr>Layers Signals, Routing, Stack-Ups</vt:lpstr>
      <vt:lpstr>PCB Signal / Routing Layer</vt:lpstr>
      <vt:lpstr>Cores, Common Stack-Ups, Multilayer PCBs</vt:lpstr>
      <vt:lpstr>Layer by Layer 4-Layer PCB</vt:lpstr>
      <vt:lpstr>PCB Layer Stackup</vt:lpstr>
      <vt:lpstr>Soldermask / Solder Resist</vt:lpstr>
      <vt:lpstr>PCB Soldermask (colors may vary)</vt:lpstr>
      <vt:lpstr>Solder Paste &amp; Paste Mask</vt:lpstr>
      <vt:lpstr>PCB Solder Paste Stencil</vt:lpstr>
      <vt:lpstr>Silkscreen (…And you thought they wouldn’t see)</vt:lpstr>
      <vt:lpstr>PCB Silkscreen Designators, notations are good Part numbers, values, etc. are not </vt:lpstr>
      <vt:lpstr> Essentials of Manufacturing Fabrication &amp; Assembly Basics</vt:lpstr>
      <vt:lpstr> Fabrication of the Bare Board</vt:lpstr>
      <vt:lpstr>Assembly, Pick and Place, Reflow</vt:lpstr>
      <vt:lpstr>Production Soldering - Reflow</vt:lpstr>
      <vt:lpstr>Wave Soldering</vt:lpstr>
      <vt:lpstr>Production Soldering - Wave</vt:lpstr>
      <vt:lpstr>Got it?  Good. Because now it gets real</vt:lpstr>
      <vt:lpstr>Rule No. 1</vt:lpstr>
      <vt:lpstr>PowerPoint Presentation</vt:lpstr>
      <vt:lpstr>Level-Set: The world is not ideal</vt:lpstr>
      <vt:lpstr>The gritty bits subheading: don’t do anything, just look at what it’s telling you</vt:lpstr>
      <vt:lpstr>Sheet Resistance Calculation</vt:lpstr>
      <vt:lpstr>Parallel Plate Capacitor</vt:lpstr>
      <vt:lpstr>Trace Inductance Formula</vt:lpstr>
      <vt:lpstr>Via Inductance Formula</vt:lpstr>
      <vt:lpstr>Via Capacitance Formula</vt:lpstr>
      <vt:lpstr>Trace Impedance Formula</vt:lpstr>
      <vt:lpstr>Standard Board Construction</vt:lpstr>
      <vt:lpstr>Developing some rules of thumb subheading: don’t freak out</vt:lpstr>
      <vt:lpstr>Power distribution &amp; GROUNDING</vt:lpstr>
      <vt:lpstr>Power Distribution Networks</vt:lpstr>
      <vt:lpstr>Power Distribution Networks</vt:lpstr>
      <vt:lpstr>Track Width &amp; routing</vt:lpstr>
      <vt:lpstr>How do I pick a track width?</vt:lpstr>
      <vt:lpstr>How do I ROUTE IT?</vt:lpstr>
      <vt:lpstr>Power Supply Clearances</vt:lpstr>
      <vt:lpstr>Digital Signals</vt:lpstr>
      <vt:lpstr>How do I pick a track width?</vt:lpstr>
      <vt:lpstr>How do I pick a track width?</vt:lpstr>
      <vt:lpstr>Via / Hole size</vt:lpstr>
      <vt:lpstr>Parts placement</vt:lpstr>
      <vt:lpstr>Parts Placement</vt:lpstr>
      <vt:lpstr>TIPS</vt:lpstr>
      <vt:lpstr>Links or stuff to get, read, learn</vt:lpstr>
      <vt:lpstr>Links or stuff to get, read, learn</vt:lpstr>
      <vt:lpstr>Image Attribution</vt:lpstr>
      <vt:lpstr>Big 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One:  PCB</dc:title>
  <dc:creator>Microsoft account</dc:creator>
  <cp:lastModifiedBy>Microsoft account</cp:lastModifiedBy>
  <cp:revision>54</cp:revision>
  <dcterms:created xsi:type="dcterms:W3CDTF">2015-02-28T07:35:09Z</dcterms:created>
  <dcterms:modified xsi:type="dcterms:W3CDTF">2015-06-13T16:50:45Z</dcterms:modified>
</cp:coreProperties>
</file>